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96"/>
    <p:sldId id="257" r:id="rId97"/>
    <p:sldId id="258" r:id="rId98"/>
    <p:sldId id="259" r:id="rId99"/>
    <p:sldId id="260" r:id="rId100"/>
    <p:sldId id="261" r:id="rId101"/>
    <p:sldId id="262" r:id="rId102"/>
    <p:sldId id="263" r:id="rId103"/>
    <p:sldId id="264" r:id="rId104"/>
    <p:sldId id="265" r:id="rId105"/>
    <p:sldId id="266" r:id="rId106"/>
    <p:sldId id="267" r:id="rId107"/>
    <p:sldId id="268" r:id="rId108"/>
    <p:sldId id="269" r:id="rId109"/>
    <p:sldId id="270" r:id="rId110"/>
    <p:sldId id="271" r:id="rId111"/>
    <p:sldId id="272" r:id="rId112"/>
    <p:sldId id="273" r:id="rId113"/>
    <p:sldId id="274" r:id="rId114"/>
    <p:sldId id="275" r:id="rId115"/>
    <p:sldId id="276" r:id="rId116"/>
    <p:sldId id="277" r:id="rId117"/>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Kollektif" charset="1" panose="020B0604020101010102"/>
      <p:regular r:id="rId10"/>
    </p:embeddedFont>
    <p:embeddedFont>
      <p:font typeface="Kollektif Bold" charset="1" panose="020B0604020101010102"/>
      <p:regular r:id="rId11"/>
    </p:embeddedFont>
    <p:embeddedFont>
      <p:font typeface="Kollektif Italics" charset="1" panose="020B0604020101010102"/>
      <p:regular r:id="rId12"/>
    </p:embeddedFont>
    <p:embeddedFont>
      <p:font typeface="Kollektif Bold Italics" charset="1" panose="020B0604020101010102"/>
      <p:regular r:id="rId13"/>
    </p:embeddedFont>
    <p:embeddedFont>
      <p:font typeface="Roboto" charset="1" panose="02000000000000000000"/>
      <p:regular r:id="rId14"/>
    </p:embeddedFont>
    <p:embeddedFont>
      <p:font typeface="Roboto Bold" charset="1" panose="02000000000000000000"/>
      <p:regular r:id="rId15"/>
    </p:embeddedFont>
    <p:embeddedFont>
      <p:font typeface="Roboto Italics" charset="1" panose="02000000000000000000"/>
      <p:regular r:id="rId16"/>
    </p:embeddedFont>
    <p:embeddedFont>
      <p:font typeface="Roboto Bold Italics" charset="1" panose="02000000000000000000"/>
      <p:regular r:id="rId17"/>
    </p:embeddedFont>
    <p:embeddedFont>
      <p:font typeface="Garet 1" charset="1" panose="00000000000000000000"/>
      <p:regular r:id="rId18"/>
    </p:embeddedFont>
    <p:embeddedFont>
      <p:font typeface="Garet 1 Bold" charset="1" panose="00000000000000000000"/>
      <p:regular r:id="rId19"/>
    </p:embeddedFont>
    <p:embeddedFont>
      <p:font typeface="Garet 2" charset="1" panose="00000000000000000000"/>
      <p:regular r:id="rId20"/>
    </p:embeddedFont>
    <p:embeddedFont>
      <p:font typeface="Garet 2 Bold" charset="1" panose="00000000000000000000"/>
      <p:regular r:id="rId21"/>
    </p:embeddedFont>
    <p:embeddedFont>
      <p:font typeface="Garet 2 Italics" charset="1" panose="00000000000000000000"/>
      <p:regular r:id="rId22"/>
    </p:embeddedFont>
    <p:embeddedFont>
      <p:font typeface="Garet 2 Bold Italics" charset="1" panose="00000000000000000000"/>
      <p:regular r:id="rId23"/>
    </p:embeddedFont>
    <p:embeddedFont>
      <p:font typeface="Avenir" charset="1" panose="020B0503020203020204"/>
      <p:regular r:id="rId24"/>
    </p:embeddedFont>
    <p:embeddedFont>
      <p:font typeface="Avenir Bold" charset="1" panose="020B0703020203020204"/>
      <p:regular r:id="rId25"/>
    </p:embeddedFont>
    <p:embeddedFont>
      <p:font typeface="Avenir Italics" charset="1" panose="020B0503020203090204"/>
      <p:regular r:id="rId26"/>
    </p:embeddedFont>
    <p:embeddedFont>
      <p:font typeface="Avenir Bold Italics" charset="1" panose="020B0703020203090204"/>
      <p:regular r:id="rId27"/>
    </p:embeddedFont>
    <p:embeddedFont>
      <p:font typeface="Avenir Light" charset="1" panose="020B0402020203020204"/>
      <p:regular r:id="rId28"/>
    </p:embeddedFont>
    <p:embeddedFont>
      <p:font typeface="Avenir Light Italics" charset="1" panose="020B0402020203090204"/>
      <p:regular r:id="rId29"/>
    </p:embeddedFont>
    <p:embeddedFont>
      <p:font typeface="Avenir Medium" charset="1" panose="020B0603020203020204"/>
      <p:regular r:id="rId30"/>
    </p:embeddedFont>
    <p:embeddedFont>
      <p:font typeface="Avenir Medium Italics" charset="1" panose="020B0603020203090204"/>
      <p:regular r:id="rId31"/>
    </p:embeddedFont>
    <p:embeddedFont>
      <p:font typeface="Avenir Ultra-Bold" charset="1" panose="020B0803020203020204"/>
      <p:regular r:id="rId32"/>
    </p:embeddedFont>
    <p:embeddedFont>
      <p:font typeface="Avenir Ultra-Bold Italics" charset="1" panose="020B0803020203090204"/>
      <p:regular r:id="rId33"/>
    </p:embeddedFont>
    <p:embeddedFont>
      <p:font typeface="Mont" charset="1" panose="00000500000000000000"/>
      <p:regular r:id="rId34"/>
    </p:embeddedFont>
    <p:embeddedFont>
      <p:font typeface="Mont Bold" charset="1" panose="00000800000000000000"/>
      <p:regular r:id="rId35"/>
    </p:embeddedFont>
    <p:embeddedFont>
      <p:font typeface="Mont Italics" charset="1" panose="00000500000000000000"/>
      <p:regular r:id="rId36"/>
    </p:embeddedFont>
    <p:embeddedFont>
      <p:font typeface="Mont Bold Italics" charset="1" panose="00000800000000000000"/>
      <p:regular r:id="rId37"/>
    </p:embeddedFont>
    <p:embeddedFont>
      <p:font typeface="Mont Thin" charset="1" panose="00000200000000000000"/>
      <p:regular r:id="rId38"/>
    </p:embeddedFont>
    <p:embeddedFont>
      <p:font typeface="Mont Thin Italics" charset="1" panose="00000200000000000000"/>
      <p:regular r:id="rId39"/>
    </p:embeddedFont>
    <p:embeddedFont>
      <p:font typeface="Mont Heavy" charset="1" panose="00000A00000000000000"/>
      <p:regular r:id="rId40"/>
    </p:embeddedFont>
    <p:embeddedFont>
      <p:font typeface="Mont Heavy Italics" charset="1" panose="00000A00000000000000"/>
      <p:regular r:id="rId41"/>
    </p:embeddedFont>
    <p:embeddedFont>
      <p:font typeface="Canva Sans" charset="1" panose="020B0503030501040103"/>
      <p:regular r:id="rId42"/>
    </p:embeddedFont>
    <p:embeddedFont>
      <p:font typeface="Canva Sans Bold" charset="1" panose="020B0803030501040103"/>
      <p:regular r:id="rId43"/>
    </p:embeddedFont>
    <p:embeddedFont>
      <p:font typeface="Canva Sans Italics" charset="1" panose="020B0503030501040103"/>
      <p:regular r:id="rId44"/>
    </p:embeddedFont>
    <p:embeddedFont>
      <p:font typeface="Canva Sans Bold Italics" charset="1" panose="020B0803030501040103"/>
      <p:regular r:id="rId45"/>
    </p:embeddedFont>
    <p:embeddedFont>
      <p:font typeface="Canva Sans Medium" charset="1" panose="020B0603030501040103"/>
      <p:regular r:id="rId46"/>
    </p:embeddedFont>
    <p:embeddedFont>
      <p:font typeface="Canva Sans Medium Italics" charset="1" panose="020B0603030501040103"/>
      <p:regular r:id="rId47"/>
    </p:embeddedFont>
    <p:embeddedFont>
      <p:font typeface="Poppins" charset="1" panose="00000500000000000000"/>
      <p:regular r:id="rId48"/>
    </p:embeddedFont>
    <p:embeddedFont>
      <p:font typeface="Poppins Bold" charset="1" panose="00000800000000000000"/>
      <p:regular r:id="rId49"/>
    </p:embeddedFont>
    <p:embeddedFont>
      <p:font typeface="Poppins Italics" charset="1" panose="00000500000000000000"/>
      <p:regular r:id="rId50"/>
    </p:embeddedFont>
    <p:embeddedFont>
      <p:font typeface="Poppins Bold Italics" charset="1" panose="00000800000000000000"/>
      <p:regular r:id="rId51"/>
    </p:embeddedFont>
    <p:embeddedFont>
      <p:font typeface="Poppins Thin" charset="1" panose="00000300000000000000"/>
      <p:regular r:id="rId52"/>
    </p:embeddedFont>
    <p:embeddedFont>
      <p:font typeface="Poppins Thin Italics" charset="1" panose="00000300000000000000"/>
      <p:regular r:id="rId53"/>
    </p:embeddedFont>
    <p:embeddedFont>
      <p:font typeface="Poppins Extra-Light" charset="1" panose="00000300000000000000"/>
      <p:regular r:id="rId54"/>
    </p:embeddedFont>
    <p:embeddedFont>
      <p:font typeface="Poppins Extra-Light Italics" charset="1" panose="00000300000000000000"/>
      <p:regular r:id="rId55"/>
    </p:embeddedFont>
    <p:embeddedFont>
      <p:font typeface="Poppins Light" charset="1" panose="00000400000000000000"/>
      <p:regular r:id="rId56"/>
    </p:embeddedFont>
    <p:embeddedFont>
      <p:font typeface="Poppins Light Italics" charset="1" panose="00000400000000000000"/>
      <p:regular r:id="rId57"/>
    </p:embeddedFont>
    <p:embeddedFont>
      <p:font typeface="Poppins Medium" charset="1" panose="00000600000000000000"/>
      <p:regular r:id="rId58"/>
    </p:embeddedFont>
    <p:embeddedFont>
      <p:font typeface="Poppins Medium Italics" charset="1" panose="00000600000000000000"/>
      <p:regular r:id="rId59"/>
    </p:embeddedFont>
    <p:embeddedFont>
      <p:font typeface="Poppins Semi-Bold" charset="1" panose="00000700000000000000"/>
      <p:regular r:id="rId60"/>
    </p:embeddedFont>
    <p:embeddedFont>
      <p:font typeface="Poppins Semi-Bold Italics" charset="1" panose="00000700000000000000"/>
      <p:regular r:id="rId61"/>
    </p:embeddedFont>
    <p:embeddedFont>
      <p:font typeface="Poppins Ultra-Bold" charset="1" panose="00000900000000000000"/>
      <p:regular r:id="rId62"/>
    </p:embeddedFont>
    <p:embeddedFont>
      <p:font typeface="Poppins Ultra-Bold Italics" charset="1" panose="00000900000000000000"/>
      <p:regular r:id="rId63"/>
    </p:embeddedFont>
    <p:embeddedFont>
      <p:font typeface="Poppins Heavy" charset="1" panose="00000A00000000000000"/>
      <p:regular r:id="rId64"/>
    </p:embeddedFont>
    <p:embeddedFont>
      <p:font typeface="Poppins Heavy Italics" charset="1" panose="00000A00000000000000"/>
      <p:regular r:id="rId65"/>
    </p:embeddedFont>
    <p:embeddedFont>
      <p:font typeface="Aileron" charset="1" panose="00000500000000000000"/>
      <p:regular r:id="rId66"/>
    </p:embeddedFont>
    <p:embeddedFont>
      <p:font typeface="Aileron Bold" charset="1" panose="00000800000000000000"/>
      <p:regular r:id="rId67"/>
    </p:embeddedFont>
    <p:embeddedFont>
      <p:font typeface="Aileron Italics" charset="1" panose="00000500000000000000"/>
      <p:regular r:id="rId68"/>
    </p:embeddedFont>
    <p:embeddedFont>
      <p:font typeface="Aileron Bold Italics" charset="1" panose="00000800000000000000"/>
      <p:regular r:id="rId69"/>
    </p:embeddedFont>
    <p:embeddedFont>
      <p:font typeface="Aileron Thin" charset="1" panose="00000300000000000000"/>
      <p:regular r:id="rId70"/>
    </p:embeddedFont>
    <p:embeddedFont>
      <p:font typeface="Aileron Thin Italics" charset="1" panose="00000300000000000000"/>
      <p:regular r:id="rId71"/>
    </p:embeddedFont>
    <p:embeddedFont>
      <p:font typeface="Aileron Light" charset="1" panose="00000400000000000000"/>
      <p:regular r:id="rId72"/>
    </p:embeddedFont>
    <p:embeddedFont>
      <p:font typeface="Aileron Light Italics" charset="1" panose="00000400000000000000"/>
      <p:regular r:id="rId73"/>
    </p:embeddedFont>
    <p:embeddedFont>
      <p:font typeface="Aileron Ultra-Bold" charset="1" panose="00000A00000000000000"/>
      <p:regular r:id="rId74"/>
    </p:embeddedFont>
    <p:embeddedFont>
      <p:font typeface="Aileron Ultra-Bold Italics" charset="1" panose="00000A00000000000000"/>
      <p:regular r:id="rId75"/>
    </p:embeddedFont>
    <p:embeddedFont>
      <p:font typeface="Aileron Heavy" charset="1" panose="00000A00000000000000"/>
      <p:regular r:id="rId76"/>
    </p:embeddedFont>
    <p:embeddedFont>
      <p:font typeface="Aileron Heavy Italics" charset="1" panose="00000A00000000000000"/>
      <p:regular r:id="rId77"/>
    </p:embeddedFont>
    <p:embeddedFont>
      <p:font typeface="Fira Sans" charset="1" panose="020B0503050000020004"/>
      <p:regular r:id="rId78"/>
    </p:embeddedFont>
    <p:embeddedFont>
      <p:font typeface="Fira Sans Bold" charset="1" panose="020B0803050000020004"/>
      <p:regular r:id="rId79"/>
    </p:embeddedFont>
    <p:embeddedFont>
      <p:font typeface="Fira Sans Italics" charset="1" panose="020B0503050000020004"/>
      <p:regular r:id="rId80"/>
    </p:embeddedFont>
    <p:embeddedFont>
      <p:font typeface="Fira Sans Bold Italics" charset="1" panose="020B0803050000020004"/>
      <p:regular r:id="rId81"/>
    </p:embeddedFont>
    <p:embeddedFont>
      <p:font typeface="Fira Sans Thin" charset="1" panose="020B0303050000020004"/>
      <p:regular r:id="rId82"/>
    </p:embeddedFont>
    <p:embeddedFont>
      <p:font typeface="Fira Sans Thin Italics" charset="1" panose="020B0303050000020004"/>
      <p:regular r:id="rId83"/>
    </p:embeddedFont>
    <p:embeddedFont>
      <p:font typeface="Fira Sans Extra-Light" charset="1" panose="020B0403050000020004"/>
      <p:regular r:id="rId84"/>
    </p:embeddedFont>
    <p:embeddedFont>
      <p:font typeface="Fira Sans Extra-Light Italics" charset="1" panose="020B0403050000020004"/>
      <p:regular r:id="rId85"/>
    </p:embeddedFont>
    <p:embeddedFont>
      <p:font typeface="Fira Sans Light" charset="1" panose="020B0403050000020004"/>
      <p:regular r:id="rId86"/>
    </p:embeddedFont>
    <p:embeddedFont>
      <p:font typeface="Fira Sans Light Italics" charset="1" panose="020B0403050000020004"/>
      <p:regular r:id="rId87"/>
    </p:embeddedFont>
    <p:embeddedFont>
      <p:font typeface="Fira Sans Medium" charset="1" panose="020B0603050000020004"/>
      <p:regular r:id="rId88"/>
    </p:embeddedFont>
    <p:embeddedFont>
      <p:font typeface="Fira Sans Medium Italics" charset="1" panose="020B0603050000020004"/>
      <p:regular r:id="rId89"/>
    </p:embeddedFont>
    <p:embeddedFont>
      <p:font typeface="Fira Sans Semi-Bold" charset="1" panose="020B0603050000020004"/>
      <p:regular r:id="rId90"/>
    </p:embeddedFont>
    <p:embeddedFont>
      <p:font typeface="Fira Sans Semi-Bold Italics" charset="1" panose="020B0703050000020004"/>
      <p:regular r:id="rId91"/>
    </p:embeddedFont>
    <p:embeddedFont>
      <p:font typeface="Fira Sans Ultra-Bold" charset="1" panose="020B0903050000020004"/>
      <p:regular r:id="rId92"/>
    </p:embeddedFont>
    <p:embeddedFont>
      <p:font typeface="Fira Sans Ultra-Bold Italics" charset="1" panose="020B0903050000020004"/>
      <p:regular r:id="rId93"/>
    </p:embeddedFont>
    <p:embeddedFont>
      <p:font typeface="Fira Sans Heavy" charset="1" panose="020B0A03050000020004"/>
      <p:regular r:id="rId94"/>
    </p:embeddedFont>
    <p:embeddedFont>
      <p:font typeface="Fira Sans Heavy Italics" charset="1" panose="020B0A03050000020004"/>
      <p:regular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00" Target="slides/slide5.xml" Type="http://schemas.openxmlformats.org/officeDocument/2006/relationships/slide"/><Relationship Id="rId101" Target="slides/slide6.xml" Type="http://schemas.openxmlformats.org/officeDocument/2006/relationships/slide"/><Relationship Id="rId102" Target="slides/slide7.xml" Type="http://schemas.openxmlformats.org/officeDocument/2006/relationships/slide"/><Relationship Id="rId103" Target="slides/slide8.xml" Type="http://schemas.openxmlformats.org/officeDocument/2006/relationships/slide"/><Relationship Id="rId104" Target="slides/slide9.xml" Type="http://schemas.openxmlformats.org/officeDocument/2006/relationships/slide"/><Relationship Id="rId105" Target="slides/slide10.xml" Type="http://schemas.openxmlformats.org/officeDocument/2006/relationships/slide"/><Relationship Id="rId106" Target="slides/slide11.xml" Type="http://schemas.openxmlformats.org/officeDocument/2006/relationships/slide"/><Relationship Id="rId107" Target="slides/slide12.xml" Type="http://schemas.openxmlformats.org/officeDocument/2006/relationships/slide"/><Relationship Id="rId108" Target="slides/slide13.xml" Type="http://schemas.openxmlformats.org/officeDocument/2006/relationships/slide"/><Relationship Id="rId109" Target="slides/slide14.xml" Type="http://schemas.openxmlformats.org/officeDocument/2006/relationships/slide"/><Relationship Id="rId11" Target="fonts/font11.fntdata" Type="http://schemas.openxmlformats.org/officeDocument/2006/relationships/font"/><Relationship Id="rId110" Target="slides/slide15.xml" Type="http://schemas.openxmlformats.org/officeDocument/2006/relationships/slide"/><Relationship Id="rId111" Target="slides/slide16.xml" Type="http://schemas.openxmlformats.org/officeDocument/2006/relationships/slide"/><Relationship Id="rId112" Target="slides/slide17.xml" Type="http://schemas.openxmlformats.org/officeDocument/2006/relationships/slide"/><Relationship Id="rId113" Target="slides/slide18.xml" Type="http://schemas.openxmlformats.org/officeDocument/2006/relationships/slide"/><Relationship Id="rId114" Target="slides/slide19.xml" Type="http://schemas.openxmlformats.org/officeDocument/2006/relationships/slide"/><Relationship Id="rId115" Target="slides/slide20.xml" Type="http://schemas.openxmlformats.org/officeDocument/2006/relationships/slide"/><Relationship Id="rId116" Target="slides/slide21.xml" Type="http://schemas.openxmlformats.org/officeDocument/2006/relationships/slide"/><Relationship Id="rId117" Target="slides/slide22.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fonts/font6.fntdata" Type="http://schemas.openxmlformats.org/officeDocument/2006/relationships/font"/><Relationship Id="rId60" Target="fonts/font60.fntdata" Type="http://schemas.openxmlformats.org/officeDocument/2006/relationships/font"/><Relationship Id="rId61" Target="fonts/font61.fntdata" Type="http://schemas.openxmlformats.org/officeDocument/2006/relationships/font"/><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fonts/font7.fntdata" Type="http://schemas.openxmlformats.org/officeDocument/2006/relationships/font"/><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73" Target="fonts/font73.fntdata" Type="http://schemas.openxmlformats.org/officeDocument/2006/relationships/font"/><Relationship Id="rId74" Target="fonts/font74.fntdata" Type="http://schemas.openxmlformats.org/officeDocument/2006/relationships/font"/><Relationship Id="rId75" Target="fonts/font75.fntdata" Type="http://schemas.openxmlformats.org/officeDocument/2006/relationships/font"/><Relationship Id="rId76" Target="fonts/font76.fntdata" Type="http://schemas.openxmlformats.org/officeDocument/2006/relationships/font"/><Relationship Id="rId77" Target="fonts/font77.fntdata" Type="http://schemas.openxmlformats.org/officeDocument/2006/relationships/font"/><Relationship Id="rId78" Target="fonts/font78.fntdata" Type="http://schemas.openxmlformats.org/officeDocument/2006/relationships/font"/><Relationship Id="rId79" Target="fonts/font79.fntdata" Type="http://schemas.openxmlformats.org/officeDocument/2006/relationships/font"/><Relationship Id="rId8" Target="fonts/font8.fntdata" Type="http://schemas.openxmlformats.org/officeDocument/2006/relationships/font"/><Relationship Id="rId80" Target="fonts/font80.fntdata" Type="http://schemas.openxmlformats.org/officeDocument/2006/relationships/font"/><Relationship Id="rId81" Target="fonts/font81.fntdata" Type="http://schemas.openxmlformats.org/officeDocument/2006/relationships/font"/><Relationship Id="rId82" Target="fonts/font82.fntdata" Type="http://schemas.openxmlformats.org/officeDocument/2006/relationships/font"/><Relationship Id="rId83" Target="fonts/font83.fntdata" Type="http://schemas.openxmlformats.org/officeDocument/2006/relationships/font"/><Relationship Id="rId84" Target="fonts/font84.fntdata" Type="http://schemas.openxmlformats.org/officeDocument/2006/relationships/font"/><Relationship Id="rId85" Target="fonts/font85.fntdata" Type="http://schemas.openxmlformats.org/officeDocument/2006/relationships/font"/><Relationship Id="rId86" Target="fonts/font86.fntdata" Type="http://schemas.openxmlformats.org/officeDocument/2006/relationships/font"/><Relationship Id="rId87" Target="fonts/font87.fntdata" Type="http://schemas.openxmlformats.org/officeDocument/2006/relationships/font"/><Relationship Id="rId88" Target="fonts/font88.fntdata" Type="http://schemas.openxmlformats.org/officeDocument/2006/relationships/font"/><Relationship Id="rId89" Target="fonts/font89.fntdata" Type="http://schemas.openxmlformats.org/officeDocument/2006/relationships/font"/><Relationship Id="rId9" Target="fonts/font9.fntdata" Type="http://schemas.openxmlformats.org/officeDocument/2006/relationships/font"/><Relationship Id="rId90" Target="fonts/font90.fntdata" Type="http://schemas.openxmlformats.org/officeDocument/2006/relationships/font"/><Relationship Id="rId91" Target="fonts/font91.fntdata" Type="http://schemas.openxmlformats.org/officeDocument/2006/relationships/font"/><Relationship Id="rId92" Target="fonts/font92.fntdata" Type="http://schemas.openxmlformats.org/officeDocument/2006/relationships/font"/><Relationship Id="rId93" Target="fonts/font93.fntdata" Type="http://schemas.openxmlformats.org/officeDocument/2006/relationships/font"/><Relationship Id="rId94" Target="fonts/font94.fntdata" Type="http://schemas.openxmlformats.org/officeDocument/2006/relationships/font"/><Relationship Id="rId95" Target="fonts/font95.fntdata" Type="http://schemas.openxmlformats.org/officeDocument/2006/relationships/font"/><Relationship Id="rId96" Target="slides/slide1.xml" Type="http://schemas.openxmlformats.org/officeDocument/2006/relationships/slide"/><Relationship Id="rId97" Target="slides/slide2.xml" Type="http://schemas.openxmlformats.org/officeDocument/2006/relationships/slide"/><Relationship Id="rId98" Target="slides/slide3.xml" Type="http://schemas.openxmlformats.org/officeDocument/2006/relationships/slide"/><Relationship Id="rId99" Target="slides/slide4.xml" Type="http://schemas.openxmlformats.org/officeDocument/2006/relationships/slide"/></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7.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28.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40.png" Type="http://schemas.openxmlformats.org/officeDocument/2006/relationships/image"/><Relationship Id="rId4" Target="../media/image3.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jpeg" Type="http://schemas.openxmlformats.org/officeDocument/2006/relationships/image"/><Relationship Id="rId4" Target="../media/image3.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5.png" Type="http://schemas.openxmlformats.org/officeDocument/2006/relationships/image"/><Relationship Id="rId4" Target="../media/image3.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50.png" Type="http://schemas.openxmlformats.org/officeDocument/2006/relationships/image"/><Relationship Id="rId6" Target="../media/image21.png" Type="http://schemas.openxmlformats.org/officeDocument/2006/relationships/image"/><Relationship Id="rId7" Target="../media/image22.svg" Type="http://schemas.openxmlformats.org/officeDocument/2006/relationships/image"/><Relationship Id="rId8" Target="../media/image3.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png" Type="http://schemas.openxmlformats.org/officeDocument/2006/relationships/image"/><Relationship Id="rId4" Target="../media/image7.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0.sv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13.jpeg" Type="http://schemas.openxmlformats.org/officeDocument/2006/relationships/image"/><Relationship Id="rId7" Target="../media/image3.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 Id="rId5" Target="../media/image16.png" Type="http://schemas.openxmlformats.org/officeDocument/2006/relationships/image"/><Relationship Id="rId6" Target="../media/image17.png" Type="http://schemas.openxmlformats.org/officeDocument/2006/relationships/image"/><Relationship Id="rId7" Target="../media/image18.png" Type="http://schemas.openxmlformats.org/officeDocument/2006/relationships/image"/><Relationship Id="rId8" Target="../media/image19.png" Type="http://schemas.openxmlformats.org/officeDocument/2006/relationships/image"/><Relationship Id="rId9" Target="../media/image20.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3.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25.jpeg" Type="http://schemas.openxmlformats.org/officeDocument/2006/relationships/image"/><Relationship Id="rId4" Target="../media/image26.jpe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 Id="rId7" Target="../media/image2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33" r="0" b="-3333"/>
            </a:stretch>
          </a:blipFill>
        </p:spPr>
      </p:sp>
      <p:sp>
        <p:nvSpPr>
          <p:cNvPr name="Freeform 3" id="3"/>
          <p:cNvSpPr/>
          <p:nvPr/>
        </p:nvSpPr>
        <p:spPr>
          <a:xfrm flipH="false" flipV="false" rot="0">
            <a:off x="0" y="0"/>
            <a:ext cx="18288000" cy="4273013"/>
          </a:xfrm>
          <a:custGeom>
            <a:avLst/>
            <a:gdLst/>
            <a:ahLst/>
            <a:cxnLst/>
            <a:rect r="r" b="b" t="t" l="l"/>
            <a:pathLst>
              <a:path h="4273013" w="18288000">
                <a:moveTo>
                  <a:pt x="0" y="0"/>
                </a:moveTo>
                <a:lnTo>
                  <a:pt x="18288000" y="0"/>
                </a:lnTo>
                <a:lnTo>
                  <a:pt x="18288000" y="4273013"/>
                </a:lnTo>
                <a:lnTo>
                  <a:pt x="0" y="4273013"/>
                </a:lnTo>
                <a:lnTo>
                  <a:pt x="0" y="0"/>
                </a:lnTo>
                <a:close/>
              </a:path>
            </a:pathLst>
          </a:custGeom>
          <a:blipFill>
            <a:blip r:embed="rId3"/>
            <a:stretch>
              <a:fillRect l="0" t="-255586" r="0" b="0"/>
            </a:stretch>
          </a:blipFill>
        </p:spPr>
      </p:sp>
      <p:sp>
        <p:nvSpPr>
          <p:cNvPr name="TextBox 4" id="4"/>
          <p:cNvSpPr txBox="true"/>
          <p:nvPr/>
        </p:nvSpPr>
        <p:spPr>
          <a:xfrm rot="0">
            <a:off x="10326006" y="9182100"/>
            <a:ext cx="6933294" cy="396240"/>
          </a:xfrm>
          <a:prstGeom prst="rect">
            <a:avLst/>
          </a:prstGeom>
        </p:spPr>
        <p:txBody>
          <a:bodyPr anchor="t" rtlCol="false" tIns="0" lIns="0" bIns="0" rIns="0">
            <a:spAutoFit/>
          </a:bodyPr>
          <a:lstStyle/>
          <a:p>
            <a:pPr algn="r">
              <a:lnSpc>
                <a:spcPts val="3360"/>
              </a:lnSpc>
            </a:pPr>
            <a:r>
              <a:rPr lang="en-US" sz="2400">
                <a:solidFill>
                  <a:srgbClr val="FFFFFF"/>
                </a:solidFill>
                <a:latin typeface="Garet 1"/>
              </a:rPr>
              <a:t>gates@healthendeavors.com</a:t>
            </a:r>
          </a:p>
        </p:txBody>
      </p:sp>
      <p:sp>
        <p:nvSpPr>
          <p:cNvPr name="TextBox 5" id="5"/>
          <p:cNvSpPr txBox="true"/>
          <p:nvPr/>
        </p:nvSpPr>
        <p:spPr>
          <a:xfrm rot="0">
            <a:off x="1028700" y="9182100"/>
            <a:ext cx="4678224" cy="396240"/>
          </a:xfrm>
          <a:prstGeom prst="rect">
            <a:avLst/>
          </a:prstGeom>
        </p:spPr>
        <p:txBody>
          <a:bodyPr anchor="t" rtlCol="false" tIns="0" lIns="0" bIns="0" rIns="0">
            <a:spAutoFit/>
          </a:bodyPr>
          <a:lstStyle/>
          <a:p>
            <a:pPr>
              <a:lnSpc>
                <a:spcPts val="3360"/>
              </a:lnSpc>
            </a:pPr>
            <a:r>
              <a:rPr lang="en-US" sz="2400">
                <a:solidFill>
                  <a:srgbClr val="FFFFFF"/>
                </a:solidFill>
                <a:latin typeface="Garet 1"/>
              </a:rPr>
              <a:t>Kris Gates</a:t>
            </a:r>
          </a:p>
        </p:txBody>
      </p:sp>
      <p:sp>
        <p:nvSpPr>
          <p:cNvPr name="AutoShape 6" id="6"/>
          <p:cNvSpPr/>
          <p:nvPr/>
        </p:nvSpPr>
        <p:spPr>
          <a:xfrm flipV="true">
            <a:off x="3811045" y="9399270"/>
            <a:ext cx="8394294" cy="1714"/>
          </a:xfrm>
          <a:prstGeom prst="line">
            <a:avLst/>
          </a:prstGeom>
          <a:ln cap="flat" w="19050">
            <a:solidFill>
              <a:srgbClr val="FFFFFF"/>
            </a:solidFill>
            <a:prstDash val="solid"/>
            <a:headEnd type="none" len="sm" w="sm"/>
            <a:tailEnd type="none" len="sm" w="sm"/>
          </a:ln>
        </p:spPr>
      </p:sp>
      <p:sp>
        <p:nvSpPr>
          <p:cNvPr name="Freeform 7" id="7"/>
          <p:cNvSpPr/>
          <p:nvPr/>
        </p:nvSpPr>
        <p:spPr>
          <a:xfrm flipH="false" flipV="false" rot="0">
            <a:off x="1028700" y="1856803"/>
            <a:ext cx="16230600" cy="6573393"/>
          </a:xfrm>
          <a:custGeom>
            <a:avLst/>
            <a:gdLst/>
            <a:ahLst/>
            <a:cxnLst/>
            <a:rect r="r" b="b" t="t" l="l"/>
            <a:pathLst>
              <a:path h="6573393" w="16230600">
                <a:moveTo>
                  <a:pt x="0" y="0"/>
                </a:moveTo>
                <a:lnTo>
                  <a:pt x="16230600" y="0"/>
                </a:lnTo>
                <a:lnTo>
                  <a:pt x="16230600" y="6573393"/>
                </a:lnTo>
                <a:lnTo>
                  <a:pt x="0" y="6573393"/>
                </a:lnTo>
                <a:lnTo>
                  <a:pt x="0" y="0"/>
                </a:lnTo>
                <a:close/>
              </a:path>
            </a:pathLst>
          </a:custGeom>
          <a:blipFill>
            <a:blip r:embed="rId4"/>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924613">
            <a:off x="-5549998" y="2053549"/>
            <a:ext cx="12287251" cy="10647531"/>
          </a:xfrm>
          <a:custGeom>
            <a:avLst/>
            <a:gdLst/>
            <a:ahLst/>
            <a:cxnLst/>
            <a:rect r="r" b="b" t="t" l="l"/>
            <a:pathLst>
              <a:path h="10647531" w="12287251">
                <a:moveTo>
                  <a:pt x="0" y="0"/>
                </a:moveTo>
                <a:lnTo>
                  <a:pt x="12287251" y="0"/>
                </a:lnTo>
                <a:lnTo>
                  <a:pt x="12287251" y="10647531"/>
                </a:lnTo>
                <a:lnTo>
                  <a:pt x="0" y="10647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8100000">
            <a:off x="4065520" y="11042565"/>
            <a:ext cx="9512725" cy="224846"/>
          </a:xfrm>
          <a:custGeom>
            <a:avLst/>
            <a:gdLst/>
            <a:ahLst/>
            <a:cxnLst/>
            <a:rect r="r" b="b" t="t" l="l"/>
            <a:pathLst>
              <a:path h="224846" w="9512725">
                <a:moveTo>
                  <a:pt x="0" y="0"/>
                </a:moveTo>
                <a:lnTo>
                  <a:pt x="9512725" y="0"/>
                </a:lnTo>
                <a:lnTo>
                  <a:pt x="9512725" y="224846"/>
                </a:lnTo>
                <a:lnTo>
                  <a:pt x="0" y="2248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800000">
            <a:off x="10905701" y="3155988"/>
            <a:ext cx="5883071" cy="139054"/>
          </a:xfrm>
          <a:custGeom>
            <a:avLst/>
            <a:gdLst/>
            <a:ahLst/>
            <a:cxnLst/>
            <a:rect r="r" b="b" t="t" l="l"/>
            <a:pathLst>
              <a:path h="139054" w="5883071">
                <a:moveTo>
                  <a:pt x="0" y="0"/>
                </a:moveTo>
                <a:lnTo>
                  <a:pt x="5883072" y="0"/>
                </a:lnTo>
                <a:lnTo>
                  <a:pt x="5883072" y="139055"/>
                </a:lnTo>
                <a:lnTo>
                  <a:pt x="0" y="1390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8100000">
            <a:off x="5314326" y="11400541"/>
            <a:ext cx="9512725" cy="224846"/>
          </a:xfrm>
          <a:custGeom>
            <a:avLst/>
            <a:gdLst/>
            <a:ahLst/>
            <a:cxnLst/>
            <a:rect r="r" b="b" t="t" l="l"/>
            <a:pathLst>
              <a:path h="224846" w="9512725">
                <a:moveTo>
                  <a:pt x="0" y="0"/>
                </a:moveTo>
                <a:lnTo>
                  <a:pt x="9512725" y="0"/>
                </a:lnTo>
                <a:lnTo>
                  <a:pt x="9512725" y="224847"/>
                </a:lnTo>
                <a:lnTo>
                  <a:pt x="0" y="2248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546365" y="2648194"/>
            <a:ext cx="9524324" cy="4204783"/>
          </a:xfrm>
          <a:custGeom>
            <a:avLst/>
            <a:gdLst/>
            <a:ahLst/>
            <a:cxnLst/>
            <a:rect r="r" b="b" t="t" l="l"/>
            <a:pathLst>
              <a:path h="4204783" w="9524324">
                <a:moveTo>
                  <a:pt x="0" y="0"/>
                </a:moveTo>
                <a:lnTo>
                  <a:pt x="9524324" y="0"/>
                </a:lnTo>
                <a:lnTo>
                  <a:pt x="9524324" y="4204784"/>
                </a:lnTo>
                <a:lnTo>
                  <a:pt x="0" y="4204784"/>
                </a:lnTo>
                <a:lnTo>
                  <a:pt x="0" y="0"/>
                </a:lnTo>
                <a:close/>
              </a:path>
            </a:pathLst>
          </a:custGeom>
          <a:blipFill>
            <a:blip r:embed="rId8"/>
            <a:stretch>
              <a:fillRect l="0" t="0" r="0" b="0"/>
            </a:stretch>
          </a:blipFill>
        </p:spPr>
      </p:sp>
      <p:sp>
        <p:nvSpPr>
          <p:cNvPr name="TextBox 9" id="9"/>
          <p:cNvSpPr txBox="true"/>
          <p:nvPr/>
        </p:nvSpPr>
        <p:spPr>
          <a:xfrm rot="0">
            <a:off x="10981901" y="1510909"/>
            <a:ext cx="5730671" cy="1137285"/>
          </a:xfrm>
          <a:prstGeom prst="rect">
            <a:avLst/>
          </a:prstGeom>
        </p:spPr>
        <p:txBody>
          <a:bodyPr anchor="t" rtlCol="false" tIns="0" lIns="0" bIns="0" rIns="0">
            <a:spAutoFit/>
          </a:bodyPr>
          <a:lstStyle/>
          <a:p>
            <a:pPr algn="ctr">
              <a:lnSpc>
                <a:spcPts val="9240"/>
              </a:lnSpc>
            </a:pPr>
            <a:r>
              <a:rPr lang="en-US" sz="6600">
                <a:solidFill>
                  <a:srgbClr val="18072B"/>
                </a:solidFill>
                <a:latin typeface="Roboto Bold"/>
              </a:rPr>
              <a:t>Pop-Up Card</a:t>
            </a:r>
          </a:p>
        </p:txBody>
      </p:sp>
      <p:sp>
        <p:nvSpPr>
          <p:cNvPr name="TextBox 10" id="10"/>
          <p:cNvSpPr txBox="true"/>
          <p:nvPr/>
        </p:nvSpPr>
        <p:spPr>
          <a:xfrm rot="0">
            <a:off x="10943801" y="3426713"/>
            <a:ext cx="6807695" cy="4861560"/>
          </a:xfrm>
          <a:prstGeom prst="rect">
            <a:avLst/>
          </a:prstGeom>
        </p:spPr>
        <p:txBody>
          <a:bodyPr anchor="t" rtlCol="false" tIns="0" lIns="0" bIns="0" rIns="0">
            <a:spAutoFit/>
          </a:bodyPr>
          <a:lstStyle/>
          <a:p>
            <a:pPr algn="just">
              <a:lnSpc>
                <a:spcPts val="2940"/>
              </a:lnSpc>
            </a:pPr>
            <a:r>
              <a:rPr lang="en-US" sz="2100">
                <a:solidFill>
                  <a:srgbClr val="18072B"/>
                </a:solidFill>
                <a:latin typeface="Avenir"/>
              </a:rPr>
              <a:t>Customizable pop-up card in the EHR using CDS hooks and SMART on FHIR.</a:t>
            </a:r>
          </a:p>
          <a:p>
            <a:pPr algn="just">
              <a:lnSpc>
                <a:spcPts val="2940"/>
              </a:lnSpc>
            </a:pPr>
          </a:p>
          <a:p>
            <a:pPr algn="just">
              <a:lnSpc>
                <a:spcPts val="2940"/>
              </a:lnSpc>
            </a:pPr>
            <a:r>
              <a:rPr lang="en-US" sz="2100" spc="-142">
                <a:solidFill>
                  <a:srgbClr val="18072B"/>
                </a:solidFill>
                <a:latin typeface="Avenir"/>
              </a:rPr>
              <a:t>Clinical Decision Support (CDS) Hooks: configurable data cards that may popup in EHR workflow.</a:t>
            </a:r>
          </a:p>
          <a:p>
            <a:pPr algn="just">
              <a:lnSpc>
                <a:spcPts val="2940"/>
              </a:lnSpc>
            </a:pPr>
          </a:p>
          <a:p>
            <a:pPr algn="just">
              <a:lnSpc>
                <a:spcPts val="2940"/>
              </a:lnSpc>
            </a:pPr>
            <a:r>
              <a:rPr lang="en-US" sz="2100" spc="-142">
                <a:solidFill>
                  <a:srgbClr val="18072B"/>
                </a:solidFill>
                <a:latin typeface="Avenir"/>
              </a:rPr>
              <a:t>Fast Healthcare Interoperability Resources (FHIR):platform to push/pull data from or to the EHR and other data repositories.</a:t>
            </a:r>
          </a:p>
          <a:p>
            <a:pPr algn="just">
              <a:lnSpc>
                <a:spcPts val="2940"/>
              </a:lnSpc>
            </a:pPr>
          </a:p>
          <a:p>
            <a:pPr algn="just">
              <a:lnSpc>
                <a:spcPts val="2940"/>
              </a:lnSpc>
            </a:pPr>
            <a:r>
              <a:rPr lang="en-US" sz="2100" spc="-142">
                <a:solidFill>
                  <a:srgbClr val="18072B"/>
                </a:solidFill>
                <a:latin typeface="Avenir"/>
              </a:rPr>
              <a:t>vPOP card (CDS Hook) is an EHR notification. Upon locating and opening a patient chart, the notification will “pop-up” to notify your clinical team when a data point needs attention or action. </a:t>
            </a:r>
          </a:p>
          <a:p>
            <a:pPr algn="just">
              <a:lnSpc>
                <a:spcPts val="294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924613">
            <a:off x="-5549998" y="2053549"/>
            <a:ext cx="12287251" cy="10647531"/>
          </a:xfrm>
          <a:custGeom>
            <a:avLst/>
            <a:gdLst/>
            <a:ahLst/>
            <a:cxnLst/>
            <a:rect r="r" b="b" t="t" l="l"/>
            <a:pathLst>
              <a:path h="10647531" w="12287251">
                <a:moveTo>
                  <a:pt x="0" y="0"/>
                </a:moveTo>
                <a:lnTo>
                  <a:pt x="12287251" y="0"/>
                </a:lnTo>
                <a:lnTo>
                  <a:pt x="12287251" y="10647531"/>
                </a:lnTo>
                <a:lnTo>
                  <a:pt x="0" y="10647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8100000">
            <a:off x="4065520" y="11042565"/>
            <a:ext cx="9512725" cy="224846"/>
          </a:xfrm>
          <a:custGeom>
            <a:avLst/>
            <a:gdLst/>
            <a:ahLst/>
            <a:cxnLst/>
            <a:rect r="r" b="b" t="t" l="l"/>
            <a:pathLst>
              <a:path h="224846" w="9512725">
                <a:moveTo>
                  <a:pt x="0" y="0"/>
                </a:moveTo>
                <a:lnTo>
                  <a:pt x="9512725" y="0"/>
                </a:lnTo>
                <a:lnTo>
                  <a:pt x="9512725" y="224846"/>
                </a:lnTo>
                <a:lnTo>
                  <a:pt x="0" y="2248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800000">
            <a:off x="10905701" y="2875111"/>
            <a:ext cx="5883071" cy="139054"/>
          </a:xfrm>
          <a:custGeom>
            <a:avLst/>
            <a:gdLst/>
            <a:ahLst/>
            <a:cxnLst/>
            <a:rect r="r" b="b" t="t" l="l"/>
            <a:pathLst>
              <a:path h="139054" w="5883071">
                <a:moveTo>
                  <a:pt x="0" y="0"/>
                </a:moveTo>
                <a:lnTo>
                  <a:pt x="5883072" y="0"/>
                </a:lnTo>
                <a:lnTo>
                  <a:pt x="5883072" y="139055"/>
                </a:lnTo>
                <a:lnTo>
                  <a:pt x="0" y="13905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8100000">
            <a:off x="5314326" y="11400541"/>
            <a:ext cx="9512725" cy="224846"/>
          </a:xfrm>
          <a:custGeom>
            <a:avLst/>
            <a:gdLst/>
            <a:ahLst/>
            <a:cxnLst/>
            <a:rect r="r" b="b" t="t" l="l"/>
            <a:pathLst>
              <a:path h="224846" w="9512725">
                <a:moveTo>
                  <a:pt x="0" y="0"/>
                </a:moveTo>
                <a:lnTo>
                  <a:pt x="9512725" y="0"/>
                </a:lnTo>
                <a:lnTo>
                  <a:pt x="9512725" y="224847"/>
                </a:lnTo>
                <a:lnTo>
                  <a:pt x="0" y="2248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778738" y="299254"/>
            <a:ext cx="778732" cy="778732"/>
          </a:xfrm>
          <a:custGeom>
            <a:avLst/>
            <a:gdLst/>
            <a:ahLst/>
            <a:cxnLst/>
            <a:rect r="r" b="b" t="t" l="l"/>
            <a:pathLst>
              <a:path h="778732" w="778732">
                <a:moveTo>
                  <a:pt x="0" y="0"/>
                </a:moveTo>
                <a:lnTo>
                  <a:pt x="778732" y="0"/>
                </a:lnTo>
                <a:lnTo>
                  <a:pt x="778732" y="778732"/>
                </a:lnTo>
                <a:lnTo>
                  <a:pt x="0" y="778732"/>
                </a:lnTo>
                <a:lnTo>
                  <a:pt x="0" y="0"/>
                </a:lnTo>
                <a:close/>
              </a:path>
            </a:pathLst>
          </a:custGeom>
          <a:blipFill>
            <a:blip r:embed="rId8"/>
            <a:stretch>
              <a:fillRect l="0" t="0" r="0" b="0"/>
            </a:stretch>
          </a:blipFill>
        </p:spPr>
      </p:sp>
      <p:sp>
        <p:nvSpPr>
          <p:cNvPr name="Freeform 9" id="9"/>
          <p:cNvSpPr/>
          <p:nvPr/>
        </p:nvSpPr>
        <p:spPr>
          <a:xfrm flipH="false" flipV="false" rot="0">
            <a:off x="1476312" y="2492220"/>
            <a:ext cx="6596094" cy="5492087"/>
          </a:xfrm>
          <a:custGeom>
            <a:avLst/>
            <a:gdLst/>
            <a:ahLst/>
            <a:cxnLst/>
            <a:rect r="r" b="b" t="t" l="l"/>
            <a:pathLst>
              <a:path h="5492087" w="6596094">
                <a:moveTo>
                  <a:pt x="0" y="0"/>
                </a:moveTo>
                <a:lnTo>
                  <a:pt x="6596094" y="0"/>
                </a:lnTo>
                <a:lnTo>
                  <a:pt x="6596094" y="5492087"/>
                </a:lnTo>
                <a:lnTo>
                  <a:pt x="0" y="5492087"/>
                </a:lnTo>
                <a:lnTo>
                  <a:pt x="0" y="0"/>
                </a:lnTo>
                <a:close/>
              </a:path>
            </a:pathLst>
          </a:custGeom>
          <a:blipFill>
            <a:blip r:embed="rId9"/>
            <a:stretch>
              <a:fillRect l="0" t="0" r="0" b="0"/>
            </a:stretch>
          </a:blipFill>
        </p:spPr>
      </p:sp>
      <p:sp>
        <p:nvSpPr>
          <p:cNvPr name="TextBox 10" id="10"/>
          <p:cNvSpPr txBox="true"/>
          <p:nvPr/>
        </p:nvSpPr>
        <p:spPr>
          <a:xfrm rot="0">
            <a:off x="11058101" y="1569921"/>
            <a:ext cx="5730671" cy="1137285"/>
          </a:xfrm>
          <a:prstGeom prst="rect">
            <a:avLst/>
          </a:prstGeom>
        </p:spPr>
        <p:txBody>
          <a:bodyPr anchor="t" rtlCol="false" tIns="0" lIns="0" bIns="0" rIns="0">
            <a:spAutoFit/>
          </a:bodyPr>
          <a:lstStyle/>
          <a:p>
            <a:pPr algn="ctr">
              <a:lnSpc>
                <a:spcPts val="9240"/>
              </a:lnSpc>
            </a:pPr>
            <a:r>
              <a:rPr lang="en-US" sz="6600">
                <a:solidFill>
                  <a:srgbClr val="18072B"/>
                </a:solidFill>
                <a:latin typeface="Roboto Bold"/>
              </a:rPr>
              <a:t>Tab in EHR</a:t>
            </a:r>
          </a:p>
        </p:txBody>
      </p:sp>
      <p:sp>
        <p:nvSpPr>
          <p:cNvPr name="TextBox 11" id="11"/>
          <p:cNvSpPr txBox="true"/>
          <p:nvPr/>
        </p:nvSpPr>
        <p:spPr>
          <a:xfrm rot="0">
            <a:off x="10905701" y="3224085"/>
            <a:ext cx="5806871" cy="6165850"/>
          </a:xfrm>
          <a:prstGeom prst="rect">
            <a:avLst/>
          </a:prstGeom>
        </p:spPr>
        <p:txBody>
          <a:bodyPr anchor="t" rtlCol="false" tIns="0" lIns="0" bIns="0" rIns="0">
            <a:spAutoFit/>
          </a:bodyPr>
          <a:lstStyle/>
          <a:p>
            <a:pPr algn="just">
              <a:lnSpc>
                <a:spcPts val="3499"/>
              </a:lnSpc>
            </a:pPr>
            <a:r>
              <a:rPr lang="en-US" sz="2499" spc="-32">
                <a:solidFill>
                  <a:srgbClr val="18072B"/>
                </a:solidFill>
                <a:latin typeface="Avenir"/>
              </a:rPr>
              <a:t>Customizable tab in the EHR proprietary Application Program Interface (API).</a:t>
            </a:r>
          </a:p>
          <a:p>
            <a:pPr algn="just">
              <a:lnSpc>
                <a:spcPts val="3499"/>
              </a:lnSpc>
            </a:pPr>
          </a:p>
          <a:p>
            <a:pPr algn="just">
              <a:lnSpc>
                <a:spcPts val="3499"/>
              </a:lnSpc>
            </a:pPr>
            <a:r>
              <a:rPr lang="en-US" sz="2499" spc="-32">
                <a:solidFill>
                  <a:srgbClr val="18072B"/>
                </a:solidFill>
                <a:latin typeface="Avenir"/>
              </a:rPr>
              <a:t>Proprietary Application Program Interface (API) to populate a tab on the patient chart with configurable data points.</a:t>
            </a:r>
          </a:p>
          <a:p>
            <a:pPr algn="just">
              <a:lnSpc>
                <a:spcPts val="3499"/>
              </a:lnSpc>
            </a:pPr>
          </a:p>
          <a:p>
            <a:pPr algn="just">
              <a:lnSpc>
                <a:spcPts val="3499"/>
              </a:lnSpc>
            </a:pPr>
            <a:r>
              <a:rPr lang="en-US" sz="2499" spc="-32">
                <a:solidFill>
                  <a:srgbClr val="18072B"/>
                </a:solidFill>
                <a:latin typeface="Avenir"/>
              </a:rPr>
              <a:t>vPOP Tab are a list of notifications on a tab that are applicable to a patient. Upon locating and opening a patient chart, the notifications applicable to the patient will display on a clickable tab to notify your clinical team when a data point needs attention or action.</a:t>
            </a:r>
          </a:p>
        </p:txBody>
      </p:sp>
      <p:sp>
        <p:nvSpPr>
          <p:cNvPr name="TextBox 12" id="12"/>
          <p:cNvSpPr txBox="true"/>
          <p:nvPr/>
        </p:nvSpPr>
        <p:spPr>
          <a:xfrm rot="0">
            <a:off x="1662767" y="808746"/>
            <a:ext cx="3032398" cy="269240"/>
          </a:xfrm>
          <a:prstGeom prst="rect">
            <a:avLst/>
          </a:prstGeom>
        </p:spPr>
        <p:txBody>
          <a:bodyPr anchor="t" rtlCol="false" tIns="0" lIns="0" bIns="0" rIns="0">
            <a:spAutoFit/>
          </a:bodyPr>
          <a:lstStyle/>
          <a:p>
            <a:pPr>
              <a:lnSpc>
                <a:spcPts val="1869"/>
              </a:lnSpc>
            </a:pPr>
            <a:r>
              <a:rPr lang="en-US" sz="1699" spc="67">
                <a:solidFill>
                  <a:srgbClr val="18072B"/>
                </a:solidFill>
                <a:latin typeface="Avenir Bold"/>
              </a:rPr>
              <a:t>HEALTH ENDEAVORS</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7192315" y="612415"/>
            <a:ext cx="559181" cy="296366"/>
          </a:xfrm>
          <a:custGeom>
            <a:avLst/>
            <a:gdLst/>
            <a:ahLst/>
            <a:cxnLst/>
            <a:rect r="r" b="b" t="t" l="l"/>
            <a:pathLst>
              <a:path h="296366" w="559181">
                <a:moveTo>
                  <a:pt x="0" y="0"/>
                </a:moveTo>
                <a:lnTo>
                  <a:pt x="559182" y="0"/>
                </a:lnTo>
                <a:lnTo>
                  <a:pt x="559182" y="296366"/>
                </a:lnTo>
                <a:lnTo>
                  <a:pt x="0" y="2963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843309" y="1268486"/>
            <a:ext cx="6873872" cy="162473"/>
          </a:xfrm>
          <a:custGeom>
            <a:avLst/>
            <a:gdLst/>
            <a:ahLst/>
            <a:cxnLst/>
            <a:rect r="r" b="b" t="t" l="l"/>
            <a:pathLst>
              <a:path h="162473" w="6873872">
                <a:moveTo>
                  <a:pt x="0" y="0"/>
                </a:moveTo>
                <a:lnTo>
                  <a:pt x="6873873" y="0"/>
                </a:lnTo>
                <a:lnTo>
                  <a:pt x="6873873" y="162473"/>
                </a:lnTo>
                <a:lnTo>
                  <a:pt x="0" y="1624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924613">
            <a:off x="-5549998" y="2053549"/>
            <a:ext cx="12287251" cy="10647531"/>
          </a:xfrm>
          <a:custGeom>
            <a:avLst/>
            <a:gdLst/>
            <a:ahLst/>
            <a:cxnLst/>
            <a:rect r="r" b="b" t="t" l="l"/>
            <a:pathLst>
              <a:path h="10647531" w="12287251">
                <a:moveTo>
                  <a:pt x="0" y="0"/>
                </a:moveTo>
                <a:lnTo>
                  <a:pt x="12287251" y="0"/>
                </a:lnTo>
                <a:lnTo>
                  <a:pt x="12287251" y="10647531"/>
                </a:lnTo>
                <a:lnTo>
                  <a:pt x="0" y="1064753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8100000">
            <a:off x="4065520" y="11042565"/>
            <a:ext cx="9512725" cy="224846"/>
          </a:xfrm>
          <a:custGeom>
            <a:avLst/>
            <a:gdLst/>
            <a:ahLst/>
            <a:cxnLst/>
            <a:rect r="r" b="b" t="t" l="l"/>
            <a:pathLst>
              <a:path h="224846" w="9512725">
                <a:moveTo>
                  <a:pt x="0" y="0"/>
                </a:moveTo>
                <a:lnTo>
                  <a:pt x="9512725" y="0"/>
                </a:lnTo>
                <a:lnTo>
                  <a:pt x="9512725" y="224846"/>
                </a:lnTo>
                <a:lnTo>
                  <a:pt x="0" y="22484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10800000">
            <a:off x="10905701" y="4139058"/>
            <a:ext cx="5883071" cy="139054"/>
          </a:xfrm>
          <a:custGeom>
            <a:avLst/>
            <a:gdLst/>
            <a:ahLst/>
            <a:cxnLst/>
            <a:rect r="r" b="b" t="t" l="l"/>
            <a:pathLst>
              <a:path h="139054" w="5883071">
                <a:moveTo>
                  <a:pt x="0" y="0"/>
                </a:moveTo>
                <a:lnTo>
                  <a:pt x="5883072" y="0"/>
                </a:lnTo>
                <a:lnTo>
                  <a:pt x="5883072" y="139054"/>
                </a:lnTo>
                <a:lnTo>
                  <a:pt x="0" y="13905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8100000">
            <a:off x="5314326" y="11400541"/>
            <a:ext cx="9512725" cy="224846"/>
          </a:xfrm>
          <a:custGeom>
            <a:avLst/>
            <a:gdLst/>
            <a:ahLst/>
            <a:cxnLst/>
            <a:rect r="r" b="b" t="t" l="l"/>
            <a:pathLst>
              <a:path h="224846" w="9512725">
                <a:moveTo>
                  <a:pt x="0" y="0"/>
                </a:moveTo>
                <a:lnTo>
                  <a:pt x="9512725" y="0"/>
                </a:lnTo>
                <a:lnTo>
                  <a:pt x="9512725" y="224847"/>
                </a:lnTo>
                <a:lnTo>
                  <a:pt x="0" y="2248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778738" y="299254"/>
            <a:ext cx="778732" cy="778732"/>
          </a:xfrm>
          <a:custGeom>
            <a:avLst/>
            <a:gdLst/>
            <a:ahLst/>
            <a:cxnLst/>
            <a:rect r="r" b="b" t="t" l="l"/>
            <a:pathLst>
              <a:path h="778732" w="778732">
                <a:moveTo>
                  <a:pt x="0" y="0"/>
                </a:moveTo>
                <a:lnTo>
                  <a:pt x="778732" y="0"/>
                </a:lnTo>
                <a:lnTo>
                  <a:pt x="778732" y="778732"/>
                </a:lnTo>
                <a:lnTo>
                  <a:pt x="0" y="778732"/>
                </a:lnTo>
                <a:lnTo>
                  <a:pt x="0" y="0"/>
                </a:lnTo>
                <a:close/>
              </a:path>
            </a:pathLst>
          </a:custGeom>
          <a:blipFill>
            <a:blip r:embed="rId8"/>
            <a:stretch>
              <a:fillRect l="0" t="0" r="0" b="0"/>
            </a:stretch>
          </a:blipFill>
        </p:spPr>
      </p:sp>
      <p:sp>
        <p:nvSpPr>
          <p:cNvPr name="Freeform 9" id="9"/>
          <p:cNvSpPr/>
          <p:nvPr/>
        </p:nvSpPr>
        <p:spPr>
          <a:xfrm flipH="false" flipV="false" rot="0">
            <a:off x="432627" y="1689939"/>
            <a:ext cx="9893009" cy="6771616"/>
          </a:xfrm>
          <a:custGeom>
            <a:avLst/>
            <a:gdLst/>
            <a:ahLst/>
            <a:cxnLst/>
            <a:rect r="r" b="b" t="t" l="l"/>
            <a:pathLst>
              <a:path h="6771616" w="9893009">
                <a:moveTo>
                  <a:pt x="0" y="0"/>
                </a:moveTo>
                <a:lnTo>
                  <a:pt x="9893009" y="0"/>
                </a:lnTo>
                <a:lnTo>
                  <a:pt x="9893009" y="6771616"/>
                </a:lnTo>
                <a:lnTo>
                  <a:pt x="0" y="6771616"/>
                </a:lnTo>
                <a:lnTo>
                  <a:pt x="0" y="0"/>
                </a:lnTo>
                <a:close/>
              </a:path>
            </a:pathLst>
          </a:custGeom>
          <a:blipFill>
            <a:blip r:embed="rId9"/>
            <a:stretch>
              <a:fillRect l="0" t="0" r="0" b="0"/>
            </a:stretch>
          </a:blipFill>
        </p:spPr>
      </p:sp>
      <p:sp>
        <p:nvSpPr>
          <p:cNvPr name="TextBox 10" id="10"/>
          <p:cNvSpPr txBox="true"/>
          <p:nvPr/>
        </p:nvSpPr>
        <p:spPr>
          <a:xfrm rot="0">
            <a:off x="10497556" y="2763648"/>
            <a:ext cx="6761744" cy="1137285"/>
          </a:xfrm>
          <a:prstGeom prst="rect">
            <a:avLst/>
          </a:prstGeom>
        </p:spPr>
        <p:txBody>
          <a:bodyPr anchor="t" rtlCol="false" tIns="0" lIns="0" bIns="0" rIns="0">
            <a:spAutoFit/>
          </a:bodyPr>
          <a:lstStyle/>
          <a:p>
            <a:pPr algn="ctr">
              <a:lnSpc>
                <a:spcPts val="9240"/>
              </a:lnSpc>
            </a:pPr>
            <a:r>
              <a:rPr lang="en-US" sz="6600">
                <a:solidFill>
                  <a:srgbClr val="18072B"/>
                </a:solidFill>
                <a:latin typeface="Roboto Bold"/>
              </a:rPr>
              <a:t>SMART on FHIR</a:t>
            </a:r>
          </a:p>
        </p:txBody>
      </p:sp>
      <p:sp>
        <p:nvSpPr>
          <p:cNvPr name="TextBox 11" id="11"/>
          <p:cNvSpPr txBox="true"/>
          <p:nvPr/>
        </p:nvSpPr>
        <p:spPr>
          <a:xfrm rot="0">
            <a:off x="10905701" y="4417812"/>
            <a:ext cx="5806871" cy="3975100"/>
          </a:xfrm>
          <a:prstGeom prst="rect">
            <a:avLst/>
          </a:prstGeom>
        </p:spPr>
        <p:txBody>
          <a:bodyPr anchor="t" rtlCol="false" tIns="0" lIns="0" bIns="0" rIns="0">
            <a:spAutoFit/>
          </a:bodyPr>
          <a:lstStyle/>
          <a:p>
            <a:pPr algn="just">
              <a:lnSpc>
                <a:spcPts val="3499"/>
              </a:lnSpc>
            </a:pPr>
            <a:r>
              <a:rPr lang="en-US" sz="2499" spc="-169">
                <a:solidFill>
                  <a:srgbClr val="18072B"/>
                </a:solidFill>
                <a:latin typeface="Avenir"/>
              </a:rPr>
              <a:t>SMART on FHIR or </a:t>
            </a:r>
            <a:r>
              <a:rPr lang="en-US" sz="2499" spc="-169">
                <a:solidFill>
                  <a:srgbClr val="18072B"/>
                </a:solidFill>
                <a:latin typeface="Avenir"/>
              </a:rPr>
              <a:t>Fast Healthcare Interoperability Resources (FHIR) enable data to pushed/pulled to or from the EHR and other data repositories.</a:t>
            </a:r>
          </a:p>
          <a:p>
            <a:pPr algn="just">
              <a:lnSpc>
                <a:spcPts val="3499"/>
              </a:lnSpc>
            </a:pPr>
          </a:p>
          <a:p>
            <a:pPr algn="just">
              <a:lnSpc>
                <a:spcPts val="3499"/>
              </a:lnSpc>
            </a:pPr>
            <a:r>
              <a:rPr lang="en-US" sz="2499" spc="-169">
                <a:solidFill>
                  <a:srgbClr val="18072B"/>
                </a:solidFill>
                <a:latin typeface="Avenir"/>
              </a:rPr>
              <a:t>For example, with FHIR, a diagnosis may be pushed with a simple click of a button to the patient's problem list.</a:t>
            </a:r>
          </a:p>
          <a:p>
            <a:pPr algn="just">
              <a:lnSpc>
                <a:spcPts val="3499"/>
              </a:lnSpc>
            </a:pPr>
          </a:p>
        </p:txBody>
      </p:sp>
      <p:sp>
        <p:nvSpPr>
          <p:cNvPr name="TextBox 12" id="12"/>
          <p:cNvSpPr txBox="true"/>
          <p:nvPr/>
        </p:nvSpPr>
        <p:spPr>
          <a:xfrm rot="0">
            <a:off x="1662767" y="808746"/>
            <a:ext cx="3032398" cy="269240"/>
          </a:xfrm>
          <a:prstGeom prst="rect">
            <a:avLst/>
          </a:prstGeom>
        </p:spPr>
        <p:txBody>
          <a:bodyPr anchor="t" rtlCol="false" tIns="0" lIns="0" bIns="0" rIns="0">
            <a:spAutoFit/>
          </a:bodyPr>
          <a:lstStyle/>
          <a:p>
            <a:pPr>
              <a:lnSpc>
                <a:spcPts val="1869"/>
              </a:lnSpc>
            </a:pPr>
            <a:r>
              <a:rPr lang="en-US" sz="1699" spc="67">
                <a:solidFill>
                  <a:srgbClr val="18072B"/>
                </a:solidFill>
                <a:latin typeface="Avenir Bold"/>
              </a:rPr>
              <a:t>HEALTH ENDEAVORS</a:t>
            </a:r>
          </a:p>
        </p:txBody>
      </p:sp>
      <p:sp>
        <p:nvSpPr>
          <p:cNvPr name="Freeform 13" id="13"/>
          <p:cNvSpPr/>
          <p:nvPr/>
        </p:nvSpPr>
        <p:spPr>
          <a:xfrm flipH="false" flipV="false" rot="0">
            <a:off x="2099055" y="3606491"/>
            <a:ext cx="8107176" cy="4041906"/>
          </a:xfrm>
          <a:custGeom>
            <a:avLst/>
            <a:gdLst/>
            <a:ahLst/>
            <a:cxnLst/>
            <a:rect r="r" b="b" t="t" l="l"/>
            <a:pathLst>
              <a:path h="4041906" w="8107176">
                <a:moveTo>
                  <a:pt x="0" y="0"/>
                </a:moveTo>
                <a:lnTo>
                  <a:pt x="8107176" y="0"/>
                </a:lnTo>
                <a:lnTo>
                  <a:pt x="8107176" y="4041907"/>
                </a:lnTo>
                <a:lnTo>
                  <a:pt x="0" y="4041907"/>
                </a:lnTo>
                <a:lnTo>
                  <a:pt x="0" y="0"/>
                </a:lnTo>
                <a:close/>
              </a:path>
            </a:pathLst>
          </a:custGeom>
          <a:blipFill>
            <a:blip r:embed="rId10"/>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971800" y="1028700"/>
            <a:ext cx="12344400" cy="8229600"/>
          </a:xfrm>
          <a:custGeom>
            <a:avLst/>
            <a:gdLst/>
            <a:ahLst/>
            <a:cxnLst/>
            <a:rect r="r" b="b" t="t" l="l"/>
            <a:pathLst>
              <a:path h="8229600" w="12344400">
                <a:moveTo>
                  <a:pt x="0" y="0"/>
                </a:moveTo>
                <a:lnTo>
                  <a:pt x="12344400" y="0"/>
                </a:lnTo>
                <a:lnTo>
                  <a:pt x="12344400" y="8229600"/>
                </a:lnTo>
                <a:lnTo>
                  <a:pt x="0" y="8229600"/>
                </a:lnTo>
                <a:lnTo>
                  <a:pt x="0" y="0"/>
                </a:lnTo>
                <a:close/>
              </a:path>
            </a:pathLst>
          </a:custGeom>
          <a:blipFill>
            <a:blip r:embed="rId2"/>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sp>
        <p:nvSpPr>
          <p:cNvPr name="Freeform 3" id="3"/>
          <p:cNvSpPr/>
          <p:nvPr/>
        </p:nvSpPr>
        <p:spPr>
          <a:xfrm flipH="false" flipV="false" rot="0">
            <a:off x="-10009802" y="507239"/>
            <a:ext cx="18220935" cy="18220935"/>
          </a:xfrm>
          <a:custGeom>
            <a:avLst/>
            <a:gdLst/>
            <a:ahLst/>
            <a:cxnLst/>
            <a:rect r="r" b="b" t="t" l="l"/>
            <a:pathLst>
              <a:path h="18220935" w="18220935">
                <a:moveTo>
                  <a:pt x="0" y="0"/>
                </a:moveTo>
                <a:lnTo>
                  <a:pt x="18220936" y="0"/>
                </a:lnTo>
                <a:lnTo>
                  <a:pt x="18220936" y="18220936"/>
                </a:lnTo>
                <a:lnTo>
                  <a:pt x="0" y="18220936"/>
                </a:lnTo>
                <a:lnTo>
                  <a:pt x="0" y="0"/>
                </a:lnTo>
                <a:close/>
              </a:path>
            </a:pathLst>
          </a:custGeom>
          <a:blipFill>
            <a:blip r:embed="rId3">
              <a:alphaModFix amt="80000"/>
            </a:blip>
            <a:stretch>
              <a:fillRect l="0" t="0" r="0" b="0"/>
            </a:stretch>
          </a:blipFill>
        </p:spPr>
      </p:sp>
      <p:sp>
        <p:nvSpPr>
          <p:cNvPr name="TextBox 4" id="4"/>
          <p:cNvSpPr txBox="true"/>
          <p:nvPr/>
        </p:nvSpPr>
        <p:spPr>
          <a:xfrm rot="0">
            <a:off x="1028700" y="5927954"/>
            <a:ext cx="5772051" cy="951865"/>
          </a:xfrm>
          <a:prstGeom prst="rect">
            <a:avLst/>
          </a:prstGeom>
        </p:spPr>
        <p:txBody>
          <a:bodyPr anchor="t" rtlCol="false" tIns="0" lIns="0" bIns="0" rIns="0">
            <a:spAutoFit/>
          </a:bodyPr>
          <a:lstStyle/>
          <a:p>
            <a:pPr marL="0" indent="0" lvl="0">
              <a:lnSpc>
                <a:spcPts val="5600"/>
              </a:lnSpc>
            </a:pPr>
            <a:r>
              <a:rPr lang="en-US" sz="5600">
                <a:solidFill>
                  <a:srgbClr val="FFBD59"/>
                </a:solidFill>
                <a:latin typeface="Mont Bold"/>
              </a:rPr>
              <a:t>Customizable</a:t>
            </a:r>
          </a:p>
        </p:txBody>
      </p:sp>
      <p:grpSp>
        <p:nvGrpSpPr>
          <p:cNvPr name="Group 5" id="5"/>
          <p:cNvGrpSpPr/>
          <p:nvPr/>
        </p:nvGrpSpPr>
        <p:grpSpPr>
          <a:xfrm rot="0">
            <a:off x="6603167" y="833811"/>
            <a:ext cx="5219121" cy="4069379"/>
            <a:chOff x="0" y="0"/>
            <a:chExt cx="1745271" cy="1360798"/>
          </a:xfrm>
        </p:grpSpPr>
        <p:sp>
          <p:nvSpPr>
            <p:cNvPr name="Freeform 6" id="6"/>
            <p:cNvSpPr/>
            <p:nvPr/>
          </p:nvSpPr>
          <p:spPr>
            <a:xfrm flipH="false" flipV="false" rot="0">
              <a:off x="0" y="0"/>
              <a:ext cx="1745271" cy="1360798"/>
            </a:xfrm>
            <a:custGeom>
              <a:avLst/>
              <a:gdLst/>
              <a:ahLst/>
              <a:cxnLst/>
              <a:rect r="r" b="b" t="t" l="l"/>
              <a:pathLst>
                <a:path h="1360798" w="1745271">
                  <a:moveTo>
                    <a:pt x="1620811" y="1360798"/>
                  </a:moveTo>
                  <a:lnTo>
                    <a:pt x="124460" y="1360798"/>
                  </a:lnTo>
                  <a:cubicBezTo>
                    <a:pt x="55880" y="1360798"/>
                    <a:pt x="0" y="1304918"/>
                    <a:pt x="0" y="1236338"/>
                  </a:cubicBezTo>
                  <a:lnTo>
                    <a:pt x="0" y="124460"/>
                  </a:lnTo>
                  <a:cubicBezTo>
                    <a:pt x="0" y="55880"/>
                    <a:pt x="55880" y="0"/>
                    <a:pt x="124460" y="0"/>
                  </a:cubicBezTo>
                  <a:lnTo>
                    <a:pt x="1620811" y="0"/>
                  </a:lnTo>
                  <a:cubicBezTo>
                    <a:pt x="1689391" y="0"/>
                    <a:pt x="1745271" y="55880"/>
                    <a:pt x="1745271" y="124460"/>
                  </a:cubicBezTo>
                  <a:lnTo>
                    <a:pt x="1745271" y="1236338"/>
                  </a:lnTo>
                  <a:cubicBezTo>
                    <a:pt x="1745271" y="1304918"/>
                    <a:pt x="1689391" y="1360798"/>
                    <a:pt x="1620811" y="1360798"/>
                  </a:cubicBezTo>
                  <a:close/>
                </a:path>
              </a:pathLst>
            </a:custGeom>
            <a:solidFill>
              <a:srgbClr val="2E2D2D">
                <a:alpha val="60000"/>
              </a:srgbClr>
            </a:solidFill>
          </p:spPr>
        </p:sp>
      </p:grpSp>
      <p:grpSp>
        <p:nvGrpSpPr>
          <p:cNvPr name="Group 7" id="7"/>
          <p:cNvGrpSpPr/>
          <p:nvPr/>
        </p:nvGrpSpPr>
        <p:grpSpPr>
          <a:xfrm rot="0">
            <a:off x="6603167" y="5383810"/>
            <a:ext cx="5219121" cy="4069379"/>
            <a:chOff x="0" y="0"/>
            <a:chExt cx="1745271" cy="1360798"/>
          </a:xfrm>
        </p:grpSpPr>
        <p:sp>
          <p:nvSpPr>
            <p:cNvPr name="Freeform 8" id="8"/>
            <p:cNvSpPr/>
            <p:nvPr/>
          </p:nvSpPr>
          <p:spPr>
            <a:xfrm flipH="false" flipV="false" rot="0">
              <a:off x="0" y="0"/>
              <a:ext cx="1745271" cy="1360798"/>
            </a:xfrm>
            <a:custGeom>
              <a:avLst/>
              <a:gdLst/>
              <a:ahLst/>
              <a:cxnLst/>
              <a:rect r="r" b="b" t="t" l="l"/>
              <a:pathLst>
                <a:path h="1360798" w="1745271">
                  <a:moveTo>
                    <a:pt x="1620811" y="1360798"/>
                  </a:moveTo>
                  <a:lnTo>
                    <a:pt x="124460" y="1360798"/>
                  </a:lnTo>
                  <a:cubicBezTo>
                    <a:pt x="55880" y="1360798"/>
                    <a:pt x="0" y="1304918"/>
                    <a:pt x="0" y="1236338"/>
                  </a:cubicBezTo>
                  <a:lnTo>
                    <a:pt x="0" y="124460"/>
                  </a:lnTo>
                  <a:cubicBezTo>
                    <a:pt x="0" y="55880"/>
                    <a:pt x="55880" y="0"/>
                    <a:pt x="124460" y="0"/>
                  </a:cubicBezTo>
                  <a:lnTo>
                    <a:pt x="1620811" y="0"/>
                  </a:lnTo>
                  <a:cubicBezTo>
                    <a:pt x="1689391" y="0"/>
                    <a:pt x="1745271" y="55880"/>
                    <a:pt x="1745271" y="124460"/>
                  </a:cubicBezTo>
                  <a:lnTo>
                    <a:pt x="1745271" y="1236338"/>
                  </a:lnTo>
                  <a:cubicBezTo>
                    <a:pt x="1745271" y="1304918"/>
                    <a:pt x="1689391" y="1360798"/>
                    <a:pt x="1620811" y="1360798"/>
                  </a:cubicBezTo>
                  <a:close/>
                </a:path>
              </a:pathLst>
            </a:custGeom>
            <a:solidFill>
              <a:srgbClr val="2E2D2D">
                <a:alpha val="60000"/>
              </a:srgbClr>
            </a:solidFill>
          </p:spPr>
        </p:sp>
      </p:grpSp>
      <p:grpSp>
        <p:nvGrpSpPr>
          <p:cNvPr name="Group 9" id="9"/>
          <p:cNvGrpSpPr/>
          <p:nvPr/>
        </p:nvGrpSpPr>
        <p:grpSpPr>
          <a:xfrm rot="0">
            <a:off x="12309600" y="833811"/>
            <a:ext cx="5219121" cy="4069379"/>
            <a:chOff x="0" y="0"/>
            <a:chExt cx="1745271" cy="1360798"/>
          </a:xfrm>
        </p:grpSpPr>
        <p:sp>
          <p:nvSpPr>
            <p:cNvPr name="Freeform 10" id="10"/>
            <p:cNvSpPr/>
            <p:nvPr/>
          </p:nvSpPr>
          <p:spPr>
            <a:xfrm flipH="false" flipV="false" rot="0">
              <a:off x="0" y="0"/>
              <a:ext cx="1745271" cy="1360798"/>
            </a:xfrm>
            <a:custGeom>
              <a:avLst/>
              <a:gdLst/>
              <a:ahLst/>
              <a:cxnLst/>
              <a:rect r="r" b="b" t="t" l="l"/>
              <a:pathLst>
                <a:path h="1360798" w="1745271">
                  <a:moveTo>
                    <a:pt x="1620811" y="1360798"/>
                  </a:moveTo>
                  <a:lnTo>
                    <a:pt x="124460" y="1360798"/>
                  </a:lnTo>
                  <a:cubicBezTo>
                    <a:pt x="55880" y="1360798"/>
                    <a:pt x="0" y="1304918"/>
                    <a:pt x="0" y="1236338"/>
                  </a:cubicBezTo>
                  <a:lnTo>
                    <a:pt x="0" y="124460"/>
                  </a:lnTo>
                  <a:cubicBezTo>
                    <a:pt x="0" y="55880"/>
                    <a:pt x="55880" y="0"/>
                    <a:pt x="124460" y="0"/>
                  </a:cubicBezTo>
                  <a:lnTo>
                    <a:pt x="1620811" y="0"/>
                  </a:lnTo>
                  <a:cubicBezTo>
                    <a:pt x="1689391" y="0"/>
                    <a:pt x="1745271" y="55880"/>
                    <a:pt x="1745271" y="124460"/>
                  </a:cubicBezTo>
                  <a:lnTo>
                    <a:pt x="1745271" y="1236338"/>
                  </a:lnTo>
                  <a:cubicBezTo>
                    <a:pt x="1745271" y="1304918"/>
                    <a:pt x="1689391" y="1360798"/>
                    <a:pt x="1620811" y="1360798"/>
                  </a:cubicBezTo>
                  <a:close/>
                </a:path>
              </a:pathLst>
            </a:custGeom>
            <a:solidFill>
              <a:srgbClr val="2E2D2D">
                <a:alpha val="60000"/>
              </a:srgbClr>
            </a:solidFill>
          </p:spPr>
        </p:sp>
      </p:grpSp>
      <p:grpSp>
        <p:nvGrpSpPr>
          <p:cNvPr name="Group 11" id="11"/>
          <p:cNvGrpSpPr/>
          <p:nvPr/>
        </p:nvGrpSpPr>
        <p:grpSpPr>
          <a:xfrm rot="0">
            <a:off x="12309600" y="5383810"/>
            <a:ext cx="5219121" cy="4069379"/>
            <a:chOff x="0" y="0"/>
            <a:chExt cx="1745271" cy="1360798"/>
          </a:xfrm>
        </p:grpSpPr>
        <p:sp>
          <p:nvSpPr>
            <p:cNvPr name="Freeform 12" id="12"/>
            <p:cNvSpPr/>
            <p:nvPr/>
          </p:nvSpPr>
          <p:spPr>
            <a:xfrm flipH="false" flipV="false" rot="0">
              <a:off x="0" y="0"/>
              <a:ext cx="1745271" cy="1360798"/>
            </a:xfrm>
            <a:custGeom>
              <a:avLst/>
              <a:gdLst/>
              <a:ahLst/>
              <a:cxnLst/>
              <a:rect r="r" b="b" t="t" l="l"/>
              <a:pathLst>
                <a:path h="1360798" w="1745271">
                  <a:moveTo>
                    <a:pt x="1620811" y="1360798"/>
                  </a:moveTo>
                  <a:lnTo>
                    <a:pt x="124460" y="1360798"/>
                  </a:lnTo>
                  <a:cubicBezTo>
                    <a:pt x="55880" y="1360798"/>
                    <a:pt x="0" y="1304918"/>
                    <a:pt x="0" y="1236338"/>
                  </a:cubicBezTo>
                  <a:lnTo>
                    <a:pt x="0" y="124460"/>
                  </a:lnTo>
                  <a:cubicBezTo>
                    <a:pt x="0" y="55880"/>
                    <a:pt x="55880" y="0"/>
                    <a:pt x="124460" y="0"/>
                  </a:cubicBezTo>
                  <a:lnTo>
                    <a:pt x="1620811" y="0"/>
                  </a:lnTo>
                  <a:cubicBezTo>
                    <a:pt x="1689391" y="0"/>
                    <a:pt x="1745271" y="55880"/>
                    <a:pt x="1745271" y="124460"/>
                  </a:cubicBezTo>
                  <a:lnTo>
                    <a:pt x="1745271" y="1236338"/>
                  </a:lnTo>
                  <a:cubicBezTo>
                    <a:pt x="1745271" y="1304918"/>
                    <a:pt x="1689391" y="1360798"/>
                    <a:pt x="1620811" y="1360798"/>
                  </a:cubicBezTo>
                  <a:close/>
                </a:path>
              </a:pathLst>
            </a:custGeom>
            <a:solidFill>
              <a:srgbClr val="2E2D2D">
                <a:alpha val="60000"/>
              </a:srgbClr>
            </a:solidFill>
          </p:spPr>
        </p:sp>
      </p:grpSp>
      <p:sp>
        <p:nvSpPr>
          <p:cNvPr name="Freeform 13" id="13"/>
          <p:cNvSpPr/>
          <p:nvPr/>
        </p:nvSpPr>
        <p:spPr>
          <a:xfrm flipH="false" flipV="false" rot="0">
            <a:off x="898271" y="7198126"/>
            <a:ext cx="5086849" cy="2060174"/>
          </a:xfrm>
          <a:custGeom>
            <a:avLst/>
            <a:gdLst/>
            <a:ahLst/>
            <a:cxnLst/>
            <a:rect r="r" b="b" t="t" l="l"/>
            <a:pathLst>
              <a:path h="2060174" w="5086849">
                <a:moveTo>
                  <a:pt x="0" y="0"/>
                </a:moveTo>
                <a:lnTo>
                  <a:pt x="5086849" y="0"/>
                </a:lnTo>
                <a:lnTo>
                  <a:pt x="5086849" y="2060174"/>
                </a:lnTo>
                <a:lnTo>
                  <a:pt x="0" y="2060174"/>
                </a:lnTo>
                <a:lnTo>
                  <a:pt x="0" y="0"/>
                </a:lnTo>
                <a:close/>
              </a:path>
            </a:pathLst>
          </a:custGeom>
          <a:blipFill>
            <a:blip r:embed="rId4"/>
            <a:stretch>
              <a:fillRect l="0" t="0" r="0" b="0"/>
            </a:stretch>
          </a:blipFill>
        </p:spPr>
      </p:sp>
      <p:sp>
        <p:nvSpPr>
          <p:cNvPr name="TextBox 14" id="14"/>
          <p:cNvSpPr txBox="true"/>
          <p:nvPr/>
        </p:nvSpPr>
        <p:spPr>
          <a:xfrm rot="0">
            <a:off x="6800751" y="1539244"/>
            <a:ext cx="4823953" cy="790575"/>
          </a:xfrm>
          <a:prstGeom prst="rect">
            <a:avLst/>
          </a:prstGeom>
        </p:spPr>
        <p:txBody>
          <a:bodyPr anchor="t" rtlCol="false" tIns="0" lIns="0" bIns="0" rIns="0">
            <a:spAutoFit/>
          </a:bodyPr>
          <a:lstStyle/>
          <a:p>
            <a:pPr algn="ctr" marL="0" indent="0" lvl="0">
              <a:lnSpc>
                <a:spcPts val="5040"/>
              </a:lnSpc>
            </a:pPr>
            <a:r>
              <a:rPr lang="en-US" sz="4200">
                <a:solidFill>
                  <a:srgbClr val="FFBD59"/>
                </a:solidFill>
                <a:latin typeface="Mont Heavy"/>
              </a:rPr>
              <a:t>HCC Coding</a:t>
            </a:r>
          </a:p>
        </p:txBody>
      </p:sp>
      <p:sp>
        <p:nvSpPr>
          <p:cNvPr name="TextBox 15" id="15"/>
          <p:cNvSpPr txBox="true"/>
          <p:nvPr/>
        </p:nvSpPr>
        <p:spPr>
          <a:xfrm rot="0">
            <a:off x="7413834" y="2565171"/>
            <a:ext cx="3597786" cy="1480185"/>
          </a:xfrm>
          <a:prstGeom prst="rect">
            <a:avLst/>
          </a:prstGeom>
        </p:spPr>
        <p:txBody>
          <a:bodyPr anchor="t" rtlCol="false" tIns="0" lIns="0" bIns="0" rIns="0">
            <a:spAutoFit/>
          </a:bodyPr>
          <a:lstStyle/>
          <a:p>
            <a:pPr algn="ctr">
              <a:lnSpc>
                <a:spcPts val="2940"/>
              </a:lnSpc>
            </a:pPr>
            <a:r>
              <a:rPr lang="en-US" sz="2100">
                <a:solidFill>
                  <a:srgbClr val="FFFFFF"/>
                </a:solidFill>
                <a:latin typeface="Garet 1"/>
              </a:rPr>
              <a:t>Recapture Rate</a:t>
            </a:r>
          </a:p>
          <a:p>
            <a:pPr algn="ctr">
              <a:lnSpc>
                <a:spcPts val="2940"/>
              </a:lnSpc>
            </a:pPr>
            <a:r>
              <a:rPr lang="en-US" sz="2100">
                <a:solidFill>
                  <a:srgbClr val="FFFFFF"/>
                </a:solidFill>
                <a:latin typeface="Garet 1"/>
              </a:rPr>
              <a:t>V28</a:t>
            </a:r>
          </a:p>
          <a:p>
            <a:pPr algn="ctr">
              <a:lnSpc>
                <a:spcPts val="2940"/>
              </a:lnSpc>
            </a:pPr>
            <a:r>
              <a:rPr lang="en-US" sz="2100">
                <a:solidFill>
                  <a:srgbClr val="FFFFFF"/>
                </a:solidFill>
                <a:latin typeface="Garet 1"/>
              </a:rPr>
              <a:t>Suspect</a:t>
            </a:r>
          </a:p>
          <a:p>
            <a:pPr algn="ctr" marL="0" indent="0" lvl="0">
              <a:lnSpc>
                <a:spcPts val="2940"/>
              </a:lnSpc>
            </a:pPr>
            <a:r>
              <a:rPr lang="en-US" sz="2100">
                <a:solidFill>
                  <a:srgbClr val="FFFFFF"/>
                </a:solidFill>
                <a:latin typeface="Garet 1"/>
              </a:rPr>
              <a:t>Medication NO Diagnosis</a:t>
            </a:r>
          </a:p>
        </p:txBody>
      </p:sp>
      <p:sp>
        <p:nvSpPr>
          <p:cNvPr name="TextBox 16" id="16"/>
          <p:cNvSpPr txBox="true"/>
          <p:nvPr/>
        </p:nvSpPr>
        <p:spPr>
          <a:xfrm rot="0">
            <a:off x="6800751" y="6089244"/>
            <a:ext cx="4823953" cy="1428750"/>
          </a:xfrm>
          <a:prstGeom prst="rect">
            <a:avLst/>
          </a:prstGeom>
        </p:spPr>
        <p:txBody>
          <a:bodyPr anchor="t" rtlCol="false" tIns="0" lIns="0" bIns="0" rIns="0">
            <a:spAutoFit/>
          </a:bodyPr>
          <a:lstStyle/>
          <a:p>
            <a:pPr algn="ctr" marL="0" indent="0" lvl="0">
              <a:lnSpc>
                <a:spcPts val="5040"/>
              </a:lnSpc>
            </a:pPr>
            <a:r>
              <a:rPr lang="en-US" sz="4200">
                <a:solidFill>
                  <a:srgbClr val="FFBD59"/>
                </a:solidFill>
                <a:latin typeface="Mont Heavy"/>
              </a:rPr>
              <a:t>Quality Measures</a:t>
            </a:r>
          </a:p>
        </p:txBody>
      </p:sp>
      <p:sp>
        <p:nvSpPr>
          <p:cNvPr name="TextBox 17" id="17"/>
          <p:cNvSpPr txBox="true"/>
          <p:nvPr/>
        </p:nvSpPr>
        <p:spPr>
          <a:xfrm rot="0">
            <a:off x="7413834" y="7605785"/>
            <a:ext cx="3597786" cy="1108710"/>
          </a:xfrm>
          <a:prstGeom prst="rect">
            <a:avLst/>
          </a:prstGeom>
        </p:spPr>
        <p:txBody>
          <a:bodyPr anchor="t" rtlCol="false" tIns="0" lIns="0" bIns="0" rIns="0">
            <a:spAutoFit/>
          </a:bodyPr>
          <a:lstStyle/>
          <a:p>
            <a:pPr algn="ctr" marL="0" indent="0" lvl="0">
              <a:lnSpc>
                <a:spcPts val="2940"/>
              </a:lnSpc>
            </a:pPr>
            <a:r>
              <a:rPr lang="en-US" sz="2100">
                <a:solidFill>
                  <a:srgbClr val="FFFFFF"/>
                </a:solidFill>
                <a:latin typeface="Garet 1"/>
              </a:rPr>
              <a:t>Completely automate HEDIS and Medicare quality data collection.</a:t>
            </a:r>
          </a:p>
        </p:txBody>
      </p:sp>
      <p:sp>
        <p:nvSpPr>
          <p:cNvPr name="TextBox 18" id="18"/>
          <p:cNvSpPr txBox="true"/>
          <p:nvPr/>
        </p:nvSpPr>
        <p:spPr>
          <a:xfrm rot="0">
            <a:off x="12507184" y="1539244"/>
            <a:ext cx="4823953" cy="790575"/>
          </a:xfrm>
          <a:prstGeom prst="rect">
            <a:avLst/>
          </a:prstGeom>
        </p:spPr>
        <p:txBody>
          <a:bodyPr anchor="t" rtlCol="false" tIns="0" lIns="0" bIns="0" rIns="0">
            <a:spAutoFit/>
          </a:bodyPr>
          <a:lstStyle/>
          <a:p>
            <a:pPr algn="ctr" marL="0" indent="0" lvl="0">
              <a:lnSpc>
                <a:spcPts val="5040"/>
              </a:lnSpc>
            </a:pPr>
            <a:r>
              <a:rPr lang="en-US" sz="4200">
                <a:solidFill>
                  <a:srgbClr val="FFBD59"/>
                </a:solidFill>
                <a:latin typeface="Mont Heavy"/>
              </a:rPr>
              <a:t>Medications</a:t>
            </a:r>
          </a:p>
        </p:txBody>
      </p:sp>
      <p:sp>
        <p:nvSpPr>
          <p:cNvPr name="TextBox 19" id="19"/>
          <p:cNvSpPr txBox="true"/>
          <p:nvPr/>
        </p:nvSpPr>
        <p:spPr>
          <a:xfrm rot="0">
            <a:off x="13120268" y="2565171"/>
            <a:ext cx="3597786" cy="1480185"/>
          </a:xfrm>
          <a:prstGeom prst="rect">
            <a:avLst/>
          </a:prstGeom>
        </p:spPr>
        <p:txBody>
          <a:bodyPr anchor="t" rtlCol="false" tIns="0" lIns="0" bIns="0" rIns="0">
            <a:spAutoFit/>
          </a:bodyPr>
          <a:lstStyle/>
          <a:p>
            <a:pPr algn="ctr">
              <a:lnSpc>
                <a:spcPts val="2940"/>
              </a:lnSpc>
            </a:pPr>
            <a:r>
              <a:rPr lang="en-US" sz="2100">
                <a:solidFill>
                  <a:srgbClr val="FFFFFF"/>
                </a:solidFill>
                <a:latin typeface="Garet 1"/>
              </a:rPr>
              <a:t>Not picked up</a:t>
            </a:r>
          </a:p>
          <a:p>
            <a:pPr algn="ctr">
              <a:lnSpc>
                <a:spcPts val="2940"/>
              </a:lnSpc>
            </a:pPr>
            <a:r>
              <a:rPr lang="en-US" sz="2100">
                <a:solidFill>
                  <a:srgbClr val="FFFFFF"/>
                </a:solidFill>
                <a:latin typeface="Garet 1"/>
              </a:rPr>
              <a:t>Medication NO Diagnosis</a:t>
            </a:r>
          </a:p>
          <a:p>
            <a:pPr algn="ctr" marL="0" indent="0" lvl="0">
              <a:lnSpc>
                <a:spcPts val="2940"/>
              </a:lnSpc>
            </a:pPr>
            <a:r>
              <a:rPr lang="en-US" sz="2100">
                <a:solidFill>
                  <a:srgbClr val="FFFFFF"/>
                </a:solidFill>
                <a:latin typeface="Garet 1"/>
              </a:rPr>
              <a:t>All prescriptions/all providers</a:t>
            </a:r>
          </a:p>
        </p:txBody>
      </p:sp>
      <p:sp>
        <p:nvSpPr>
          <p:cNvPr name="TextBox 20" id="20"/>
          <p:cNvSpPr txBox="true"/>
          <p:nvPr/>
        </p:nvSpPr>
        <p:spPr>
          <a:xfrm rot="0">
            <a:off x="12507184" y="6089244"/>
            <a:ext cx="4823953" cy="790575"/>
          </a:xfrm>
          <a:prstGeom prst="rect">
            <a:avLst/>
          </a:prstGeom>
        </p:spPr>
        <p:txBody>
          <a:bodyPr anchor="t" rtlCol="false" tIns="0" lIns="0" bIns="0" rIns="0">
            <a:spAutoFit/>
          </a:bodyPr>
          <a:lstStyle/>
          <a:p>
            <a:pPr algn="ctr" marL="0" indent="0" lvl="0">
              <a:lnSpc>
                <a:spcPts val="5040"/>
              </a:lnSpc>
            </a:pPr>
            <a:r>
              <a:rPr lang="en-US" sz="4200">
                <a:solidFill>
                  <a:srgbClr val="FFBD59"/>
                </a:solidFill>
                <a:latin typeface="Mont Heavy"/>
              </a:rPr>
              <a:t>Health Equity</a:t>
            </a:r>
          </a:p>
        </p:txBody>
      </p:sp>
      <p:sp>
        <p:nvSpPr>
          <p:cNvPr name="TextBox 21" id="21"/>
          <p:cNvSpPr txBox="true"/>
          <p:nvPr/>
        </p:nvSpPr>
        <p:spPr>
          <a:xfrm rot="0">
            <a:off x="13120268" y="7115171"/>
            <a:ext cx="3597786" cy="1480185"/>
          </a:xfrm>
          <a:prstGeom prst="rect">
            <a:avLst/>
          </a:prstGeom>
        </p:spPr>
        <p:txBody>
          <a:bodyPr anchor="t" rtlCol="false" tIns="0" lIns="0" bIns="0" rIns="0">
            <a:spAutoFit/>
          </a:bodyPr>
          <a:lstStyle/>
          <a:p>
            <a:pPr algn="ctr" marL="0" indent="0" lvl="0">
              <a:lnSpc>
                <a:spcPts val="2940"/>
              </a:lnSpc>
            </a:pPr>
            <a:r>
              <a:rPr lang="en-US" sz="2100">
                <a:solidFill>
                  <a:srgbClr val="FFFFFF"/>
                </a:solidFill>
                <a:latin typeface="Garet 1"/>
              </a:rPr>
              <a:t>Prompts to notify team of a health equity concern such as transportation for a patient.</a:t>
            </a:r>
          </a:p>
        </p:txBody>
      </p:sp>
      <p:grpSp>
        <p:nvGrpSpPr>
          <p:cNvPr name="Group 22" id="22"/>
          <p:cNvGrpSpPr/>
          <p:nvPr/>
        </p:nvGrpSpPr>
        <p:grpSpPr>
          <a:xfrm rot="0">
            <a:off x="898271" y="833811"/>
            <a:ext cx="5219121" cy="4069379"/>
            <a:chOff x="0" y="0"/>
            <a:chExt cx="1745271" cy="1360798"/>
          </a:xfrm>
        </p:grpSpPr>
        <p:sp>
          <p:nvSpPr>
            <p:cNvPr name="Freeform 23" id="23"/>
            <p:cNvSpPr/>
            <p:nvPr/>
          </p:nvSpPr>
          <p:spPr>
            <a:xfrm flipH="false" flipV="false" rot="0">
              <a:off x="0" y="0"/>
              <a:ext cx="1745271" cy="1360798"/>
            </a:xfrm>
            <a:custGeom>
              <a:avLst/>
              <a:gdLst/>
              <a:ahLst/>
              <a:cxnLst/>
              <a:rect r="r" b="b" t="t" l="l"/>
              <a:pathLst>
                <a:path h="1360798" w="1745271">
                  <a:moveTo>
                    <a:pt x="1620811" y="1360798"/>
                  </a:moveTo>
                  <a:lnTo>
                    <a:pt x="124460" y="1360798"/>
                  </a:lnTo>
                  <a:cubicBezTo>
                    <a:pt x="55880" y="1360798"/>
                    <a:pt x="0" y="1304918"/>
                    <a:pt x="0" y="1236338"/>
                  </a:cubicBezTo>
                  <a:lnTo>
                    <a:pt x="0" y="124460"/>
                  </a:lnTo>
                  <a:cubicBezTo>
                    <a:pt x="0" y="55880"/>
                    <a:pt x="55880" y="0"/>
                    <a:pt x="124460" y="0"/>
                  </a:cubicBezTo>
                  <a:lnTo>
                    <a:pt x="1620811" y="0"/>
                  </a:lnTo>
                  <a:cubicBezTo>
                    <a:pt x="1689391" y="0"/>
                    <a:pt x="1745271" y="55880"/>
                    <a:pt x="1745271" y="124460"/>
                  </a:cubicBezTo>
                  <a:lnTo>
                    <a:pt x="1745271" y="1236338"/>
                  </a:lnTo>
                  <a:cubicBezTo>
                    <a:pt x="1745271" y="1304918"/>
                    <a:pt x="1689391" y="1360798"/>
                    <a:pt x="1620811" y="1360798"/>
                  </a:cubicBezTo>
                  <a:close/>
                </a:path>
              </a:pathLst>
            </a:custGeom>
            <a:solidFill>
              <a:srgbClr val="2E2D2D">
                <a:alpha val="60000"/>
              </a:srgbClr>
            </a:solidFill>
          </p:spPr>
        </p:sp>
      </p:grpSp>
      <p:sp>
        <p:nvSpPr>
          <p:cNvPr name="TextBox 24" id="24"/>
          <p:cNvSpPr txBox="true"/>
          <p:nvPr/>
        </p:nvSpPr>
        <p:spPr>
          <a:xfrm rot="0">
            <a:off x="1161167" y="1121899"/>
            <a:ext cx="4823953" cy="790575"/>
          </a:xfrm>
          <a:prstGeom prst="rect">
            <a:avLst/>
          </a:prstGeom>
        </p:spPr>
        <p:txBody>
          <a:bodyPr anchor="t" rtlCol="false" tIns="0" lIns="0" bIns="0" rIns="0">
            <a:spAutoFit/>
          </a:bodyPr>
          <a:lstStyle/>
          <a:p>
            <a:pPr algn="ctr" marL="0" indent="0" lvl="0">
              <a:lnSpc>
                <a:spcPts val="5040"/>
              </a:lnSpc>
            </a:pPr>
            <a:r>
              <a:rPr lang="en-US" sz="4200">
                <a:solidFill>
                  <a:srgbClr val="FFBD59"/>
                </a:solidFill>
                <a:latin typeface="Mont Heavy"/>
              </a:rPr>
              <a:t>Cost Reduction</a:t>
            </a:r>
          </a:p>
        </p:txBody>
      </p:sp>
      <p:sp>
        <p:nvSpPr>
          <p:cNvPr name="TextBox 25" id="25"/>
          <p:cNvSpPr txBox="true"/>
          <p:nvPr/>
        </p:nvSpPr>
        <p:spPr>
          <a:xfrm rot="0">
            <a:off x="1709980" y="2282194"/>
            <a:ext cx="3597786" cy="1108710"/>
          </a:xfrm>
          <a:prstGeom prst="rect">
            <a:avLst/>
          </a:prstGeom>
        </p:spPr>
        <p:txBody>
          <a:bodyPr anchor="t" rtlCol="false" tIns="0" lIns="0" bIns="0" rIns="0">
            <a:spAutoFit/>
          </a:bodyPr>
          <a:lstStyle/>
          <a:p>
            <a:pPr algn="ctr">
              <a:lnSpc>
                <a:spcPts val="2940"/>
              </a:lnSpc>
            </a:pPr>
            <a:r>
              <a:rPr lang="en-US" sz="2100">
                <a:solidFill>
                  <a:srgbClr val="FFFFFF"/>
                </a:solidFill>
                <a:latin typeface="Garet 1"/>
              </a:rPr>
              <a:t>SNFs</a:t>
            </a:r>
          </a:p>
          <a:p>
            <a:pPr algn="ctr" marL="0" indent="0" lvl="0">
              <a:lnSpc>
                <a:spcPts val="2940"/>
              </a:lnSpc>
            </a:pPr>
            <a:r>
              <a:rPr lang="en-US" sz="2100">
                <a:solidFill>
                  <a:srgbClr val="FFFFFF"/>
                </a:solidFill>
                <a:latin typeface="Garet 1"/>
              </a:rPr>
              <a:t>Avoidable Emergency Room Use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E2D2D"/>
        </a:solidFill>
      </p:bgPr>
    </p:bg>
    <p:spTree>
      <p:nvGrpSpPr>
        <p:cNvPr id="1" name=""/>
        <p:cNvGrpSpPr/>
        <p:nvPr/>
      </p:nvGrpSpPr>
      <p:grpSpPr>
        <a:xfrm>
          <a:off x="0" y="0"/>
          <a:ext cx="0" cy="0"/>
          <a:chOff x="0" y="0"/>
          <a:chExt cx="0" cy="0"/>
        </a:xfrm>
      </p:grpSpPr>
      <p:sp>
        <p:nvSpPr>
          <p:cNvPr name="Freeform 2" id="2"/>
          <p:cNvSpPr/>
          <p:nvPr/>
        </p:nvSpPr>
        <p:spPr>
          <a:xfrm flipH="false" flipV="false" rot="0">
            <a:off x="11248728" y="1028700"/>
            <a:ext cx="6010572" cy="2434282"/>
          </a:xfrm>
          <a:custGeom>
            <a:avLst/>
            <a:gdLst/>
            <a:ahLst/>
            <a:cxnLst/>
            <a:rect r="r" b="b" t="t" l="l"/>
            <a:pathLst>
              <a:path h="2434282" w="6010572">
                <a:moveTo>
                  <a:pt x="0" y="0"/>
                </a:moveTo>
                <a:lnTo>
                  <a:pt x="6010572" y="0"/>
                </a:lnTo>
                <a:lnTo>
                  <a:pt x="6010572" y="2434282"/>
                </a:lnTo>
                <a:lnTo>
                  <a:pt x="0" y="2434282"/>
                </a:lnTo>
                <a:lnTo>
                  <a:pt x="0" y="0"/>
                </a:lnTo>
                <a:close/>
              </a:path>
            </a:pathLst>
          </a:custGeom>
          <a:blipFill>
            <a:blip r:embed="rId2"/>
            <a:stretch>
              <a:fillRect l="0" t="0" r="0" b="0"/>
            </a:stretch>
          </a:blipFill>
        </p:spPr>
      </p:sp>
      <p:sp>
        <p:nvSpPr>
          <p:cNvPr name="TextBox 3" id="3"/>
          <p:cNvSpPr txBox="true"/>
          <p:nvPr/>
        </p:nvSpPr>
        <p:spPr>
          <a:xfrm rot="0">
            <a:off x="1028700" y="848920"/>
            <a:ext cx="12414134" cy="869188"/>
          </a:xfrm>
          <a:prstGeom prst="rect">
            <a:avLst/>
          </a:prstGeom>
        </p:spPr>
        <p:txBody>
          <a:bodyPr anchor="t" rtlCol="false" tIns="0" lIns="0" bIns="0" rIns="0">
            <a:spAutoFit/>
          </a:bodyPr>
          <a:lstStyle/>
          <a:p>
            <a:pPr>
              <a:lnSpc>
                <a:spcPts val="6776"/>
              </a:lnSpc>
            </a:pPr>
            <a:r>
              <a:rPr lang="en-US" sz="5600">
                <a:solidFill>
                  <a:srgbClr val="FFBD59"/>
                </a:solidFill>
                <a:latin typeface="Roboto Bold"/>
              </a:rPr>
              <a:t>FHIR BOTS Customization</a:t>
            </a:r>
          </a:p>
        </p:txBody>
      </p:sp>
      <p:sp>
        <p:nvSpPr>
          <p:cNvPr name="TextBox 4" id="4"/>
          <p:cNvSpPr txBox="true"/>
          <p:nvPr/>
        </p:nvSpPr>
        <p:spPr>
          <a:xfrm rot="0">
            <a:off x="1028700" y="3821430"/>
            <a:ext cx="16230600" cy="5436870"/>
          </a:xfrm>
          <a:prstGeom prst="rect">
            <a:avLst/>
          </a:prstGeom>
        </p:spPr>
        <p:txBody>
          <a:bodyPr anchor="t" rtlCol="false" tIns="0" lIns="0" bIns="0" rIns="0">
            <a:spAutoFit/>
          </a:bodyPr>
          <a:lstStyle/>
          <a:p>
            <a:pPr marL="388620" indent="-194310" lvl="1">
              <a:lnSpc>
                <a:spcPts val="2520"/>
              </a:lnSpc>
              <a:buFont typeface="Arial"/>
              <a:buChar char="•"/>
            </a:pPr>
            <a:r>
              <a:rPr lang="en-US" sz="1800">
                <a:solidFill>
                  <a:srgbClr val="FFFFFF"/>
                </a:solidFill>
                <a:latin typeface="Canva Sans"/>
              </a:rPr>
              <a:t>HCC Diagnosis Recapture: Notify EHR end user a HCC diagnosis code has not been re-coded in the current year by using a notification display of the value of the HCC diagnosis code. The purpose of this alert is to tackle the problem of Benchmark Leakage or loss to the Benchmark value due to failure to recode.</a:t>
            </a:r>
          </a:p>
          <a:p>
            <a:pPr marL="388620" indent="-194310" lvl="1">
              <a:lnSpc>
                <a:spcPts val="2520"/>
              </a:lnSpc>
              <a:buFont typeface="Arial"/>
              <a:buChar char="•"/>
            </a:pPr>
            <a:r>
              <a:rPr lang="en-US" sz="1800">
                <a:solidFill>
                  <a:srgbClr val="FFFFFF"/>
                </a:solidFill>
                <a:latin typeface="Canva Sans"/>
              </a:rPr>
              <a:t>V28 HCC Model Updates: Notify EHR end user a HCC diagnosis code has been retired or its value has changed. The purpose of this alert is to minimize the impact of the new V28 HCC Model to be implemented in 2024. </a:t>
            </a:r>
          </a:p>
          <a:p>
            <a:pPr marL="388620" indent="-194310" lvl="1">
              <a:lnSpc>
                <a:spcPts val="2520"/>
              </a:lnSpc>
              <a:buFont typeface="Arial"/>
              <a:buChar char="•"/>
            </a:pPr>
            <a:r>
              <a:rPr lang="en-US" sz="1800">
                <a:solidFill>
                  <a:srgbClr val="FFFFFF"/>
                </a:solidFill>
                <a:latin typeface="Canva Sans"/>
              </a:rPr>
              <a:t>Avoidable Emergency Room Encounter : Notify EHR end user the patient has utilized the emergency room for a non-urgent reason during that past 12 months. For example, an emergency encounter for a bladder infection. </a:t>
            </a:r>
          </a:p>
          <a:p>
            <a:pPr marL="388620" indent="-194310" lvl="1">
              <a:lnSpc>
                <a:spcPts val="2520"/>
              </a:lnSpc>
              <a:buFont typeface="Arial"/>
              <a:buChar char="•"/>
            </a:pPr>
            <a:r>
              <a:rPr lang="en-US" sz="1800">
                <a:solidFill>
                  <a:srgbClr val="FFFFFF"/>
                </a:solidFill>
                <a:latin typeface="Canva Sans"/>
              </a:rPr>
              <a:t>Prescription Not Picked Up: Notify EHR end user the patient has picked up at the pharmacy one time a maintenance medication but has not picked it up since. </a:t>
            </a:r>
          </a:p>
          <a:p>
            <a:pPr marL="388620" indent="-194310" lvl="1">
              <a:lnSpc>
                <a:spcPts val="2520"/>
              </a:lnSpc>
              <a:buFont typeface="Arial"/>
              <a:buChar char="•"/>
            </a:pPr>
            <a:r>
              <a:rPr lang="en-US" sz="1800">
                <a:solidFill>
                  <a:srgbClr val="FFFFFF"/>
                </a:solidFill>
                <a:latin typeface="Canva Sans"/>
              </a:rPr>
              <a:t>Advance Care Planning (ACP): Notify EHR end user if Advance Care Planning has been completed or not completed in current year for the patient. The value of ACP is $80 per Medicare patient. </a:t>
            </a:r>
          </a:p>
          <a:p>
            <a:pPr marL="388620" indent="-194310" lvl="1">
              <a:lnSpc>
                <a:spcPts val="2520"/>
              </a:lnSpc>
              <a:buFont typeface="Arial"/>
              <a:buChar char="•"/>
            </a:pPr>
            <a:r>
              <a:rPr lang="en-US" sz="1800">
                <a:solidFill>
                  <a:srgbClr val="FFFFFF"/>
                </a:solidFill>
                <a:latin typeface="Canva Sans"/>
              </a:rPr>
              <a:t>Spend Allowance Exceeded: Notify the EHR end user the patient's spend has exceeded their spend allowance. </a:t>
            </a:r>
          </a:p>
          <a:p>
            <a:pPr marL="388620" indent="-194310" lvl="1">
              <a:lnSpc>
                <a:spcPts val="2520"/>
              </a:lnSpc>
              <a:buFont typeface="Arial"/>
              <a:buChar char="•"/>
            </a:pPr>
            <a:r>
              <a:rPr lang="en-US" sz="1800">
                <a:solidFill>
                  <a:srgbClr val="FFFFFF"/>
                </a:solidFill>
                <a:latin typeface="Canva Sans"/>
              </a:rPr>
              <a:t>Quality Measures automatically pull from EHR into central repository for reporting to Medicare qualified registry.</a:t>
            </a:r>
          </a:p>
          <a:p>
            <a:pPr marL="388620" indent="-194310" lvl="1">
              <a:lnSpc>
                <a:spcPts val="2520"/>
              </a:lnSpc>
              <a:buFont typeface="Arial"/>
              <a:buChar char="•"/>
            </a:pPr>
            <a:r>
              <a:rPr lang="en-US" sz="1800">
                <a:solidFill>
                  <a:srgbClr val="FFFFFF"/>
                </a:solidFill>
                <a:latin typeface="Canva Sans"/>
              </a:rPr>
              <a:t>Health Equity: Notify EHR end user of the patient's social determinants of health such as food, transportation, or shelter issues.</a:t>
            </a:r>
          </a:p>
          <a:p>
            <a:pPr marL="388620" indent="-194310" lvl="1">
              <a:lnSpc>
                <a:spcPts val="2520"/>
              </a:lnSpc>
              <a:buFont typeface="Arial"/>
              <a:buChar char="•"/>
            </a:pPr>
            <a:r>
              <a:rPr lang="en-US" sz="1800">
                <a:solidFill>
                  <a:srgbClr val="FFFFFF"/>
                </a:solidFill>
                <a:latin typeface="Canva Sans"/>
              </a:rPr>
              <a:t>Out-of-Network: Notify the EHR end user if the patient is using Part B or Part A services out-of-network.</a:t>
            </a:r>
          </a:p>
          <a:p>
            <a:pPr marL="453390" indent="-226695" lvl="1">
              <a:lnSpc>
                <a:spcPts val="2940"/>
              </a:lnSpc>
              <a:buFont typeface="Arial"/>
              <a:buChar char="•"/>
            </a:pPr>
            <a:r>
              <a:rPr lang="en-US" sz="2100">
                <a:solidFill>
                  <a:srgbClr val="FFFFFF"/>
                </a:solidFill>
                <a:latin typeface="Canva Sans"/>
              </a:rPr>
              <a:t>Palliative Care Review: Notify the EHR end user if the patient has a terminal condition and is using the emergency room or hospitalizations for their care source.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433045" y="2065142"/>
            <a:ext cx="9421910" cy="6156716"/>
          </a:xfrm>
          <a:custGeom>
            <a:avLst/>
            <a:gdLst/>
            <a:ahLst/>
            <a:cxnLst/>
            <a:rect r="r" b="b" t="t" l="l"/>
            <a:pathLst>
              <a:path h="6156716" w="9421910">
                <a:moveTo>
                  <a:pt x="0" y="0"/>
                </a:moveTo>
                <a:lnTo>
                  <a:pt x="9421910" y="0"/>
                </a:lnTo>
                <a:lnTo>
                  <a:pt x="9421910" y="6156716"/>
                </a:lnTo>
                <a:lnTo>
                  <a:pt x="0" y="6156716"/>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02" t="0" r="-602"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8558819" cy="3894263"/>
          </a:xfrm>
          <a:custGeom>
            <a:avLst/>
            <a:gdLst/>
            <a:ahLst/>
            <a:cxnLst/>
            <a:rect r="r" b="b" t="t" l="l"/>
            <a:pathLst>
              <a:path h="3894263" w="8558819">
                <a:moveTo>
                  <a:pt x="0" y="0"/>
                </a:moveTo>
                <a:lnTo>
                  <a:pt x="8558819" y="0"/>
                </a:lnTo>
                <a:lnTo>
                  <a:pt x="8558819" y="3894263"/>
                </a:lnTo>
                <a:lnTo>
                  <a:pt x="0" y="3894263"/>
                </a:lnTo>
                <a:lnTo>
                  <a:pt x="0" y="0"/>
                </a:lnTo>
                <a:close/>
              </a:path>
            </a:pathLst>
          </a:custGeom>
          <a:blipFill>
            <a:blip r:embed="rId2"/>
            <a:stretch>
              <a:fillRect l="0" t="0" r="0" b="0"/>
            </a:stretch>
          </a:blipFill>
        </p:spPr>
      </p:sp>
      <p:sp>
        <p:nvSpPr>
          <p:cNvPr name="Freeform 3" id="3"/>
          <p:cNvSpPr/>
          <p:nvPr/>
        </p:nvSpPr>
        <p:spPr>
          <a:xfrm flipH="false" flipV="false" rot="0">
            <a:off x="10247990" y="4717543"/>
            <a:ext cx="7011310" cy="4677937"/>
          </a:xfrm>
          <a:custGeom>
            <a:avLst/>
            <a:gdLst/>
            <a:ahLst/>
            <a:cxnLst/>
            <a:rect r="r" b="b" t="t" l="l"/>
            <a:pathLst>
              <a:path h="4677937" w="7011310">
                <a:moveTo>
                  <a:pt x="0" y="0"/>
                </a:moveTo>
                <a:lnTo>
                  <a:pt x="7011310" y="0"/>
                </a:lnTo>
                <a:lnTo>
                  <a:pt x="7011310" y="4677937"/>
                </a:lnTo>
                <a:lnTo>
                  <a:pt x="0" y="4677937"/>
                </a:lnTo>
                <a:lnTo>
                  <a:pt x="0" y="0"/>
                </a:lnTo>
                <a:close/>
              </a:path>
            </a:pathLst>
          </a:custGeom>
          <a:blipFill>
            <a:blip r:embed="rId3"/>
            <a:stretch>
              <a:fillRect l="0" t="0" r="0" b="0"/>
            </a:stretch>
          </a:blipFill>
        </p:spPr>
      </p:sp>
      <p:sp>
        <p:nvSpPr>
          <p:cNvPr name="Freeform 4" id="4"/>
          <p:cNvSpPr/>
          <p:nvPr/>
        </p:nvSpPr>
        <p:spPr>
          <a:xfrm flipH="false" flipV="false" rot="0">
            <a:off x="2137566" y="5822650"/>
            <a:ext cx="5086849" cy="2060174"/>
          </a:xfrm>
          <a:custGeom>
            <a:avLst/>
            <a:gdLst/>
            <a:ahLst/>
            <a:cxnLst/>
            <a:rect r="r" b="b" t="t" l="l"/>
            <a:pathLst>
              <a:path h="2060174" w="5086849">
                <a:moveTo>
                  <a:pt x="0" y="0"/>
                </a:moveTo>
                <a:lnTo>
                  <a:pt x="5086850" y="0"/>
                </a:lnTo>
                <a:lnTo>
                  <a:pt x="5086850" y="2060174"/>
                </a:lnTo>
                <a:lnTo>
                  <a:pt x="0" y="2060174"/>
                </a:lnTo>
                <a:lnTo>
                  <a:pt x="0" y="0"/>
                </a:lnTo>
                <a:close/>
              </a:path>
            </a:pathLst>
          </a:custGeom>
          <a:blipFill>
            <a:blip r:embed="rId4"/>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219369" y="578525"/>
            <a:ext cx="13849262" cy="9344471"/>
          </a:xfrm>
          <a:custGeom>
            <a:avLst/>
            <a:gdLst/>
            <a:ahLst/>
            <a:cxnLst/>
            <a:rect r="r" b="b" t="t" l="l"/>
            <a:pathLst>
              <a:path h="9344471" w="13849262">
                <a:moveTo>
                  <a:pt x="0" y="0"/>
                </a:moveTo>
                <a:lnTo>
                  <a:pt x="13849262" y="0"/>
                </a:lnTo>
                <a:lnTo>
                  <a:pt x="13849262" y="9344471"/>
                </a:lnTo>
                <a:lnTo>
                  <a:pt x="0" y="9344471"/>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sp>
        <p:nvSpPr>
          <p:cNvPr name="Freeform 3" id="3"/>
          <p:cNvSpPr/>
          <p:nvPr/>
        </p:nvSpPr>
        <p:spPr>
          <a:xfrm flipH="false" flipV="false" rot="0">
            <a:off x="-1901542" y="-2841292"/>
            <a:ext cx="9313124" cy="9214833"/>
          </a:xfrm>
          <a:custGeom>
            <a:avLst/>
            <a:gdLst/>
            <a:ahLst/>
            <a:cxnLst/>
            <a:rect r="r" b="b" t="t" l="l"/>
            <a:pathLst>
              <a:path h="9214833" w="9313124">
                <a:moveTo>
                  <a:pt x="0" y="0"/>
                </a:moveTo>
                <a:lnTo>
                  <a:pt x="9313125" y="0"/>
                </a:lnTo>
                <a:lnTo>
                  <a:pt x="9313125" y="9214833"/>
                </a:lnTo>
                <a:lnTo>
                  <a:pt x="0" y="9214833"/>
                </a:lnTo>
                <a:lnTo>
                  <a:pt x="0" y="0"/>
                </a:lnTo>
                <a:close/>
              </a:path>
            </a:pathLst>
          </a:custGeom>
          <a:blipFill>
            <a:blip r:embed="rId3">
              <a:alphaModFix amt="80000"/>
            </a:blip>
            <a:stretch>
              <a:fillRect l="0" t="0" r="0" b="0"/>
            </a:stretch>
          </a:blipFill>
        </p:spPr>
      </p:sp>
      <p:grpSp>
        <p:nvGrpSpPr>
          <p:cNvPr name="Group 4" id="4"/>
          <p:cNvGrpSpPr/>
          <p:nvPr/>
        </p:nvGrpSpPr>
        <p:grpSpPr>
          <a:xfrm rot="0">
            <a:off x="2437974" y="2040731"/>
            <a:ext cx="5944452" cy="6205538"/>
            <a:chOff x="0" y="0"/>
            <a:chExt cx="973709" cy="1016475"/>
          </a:xfrm>
        </p:grpSpPr>
        <p:sp>
          <p:nvSpPr>
            <p:cNvPr name="Freeform 5" id="5"/>
            <p:cNvSpPr/>
            <p:nvPr/>
          </p:nvSpPr>
          <p:spPr>
            <a:xfrm flipH="false" flipV="false" rot="0">
              <a:off x="0" y="0"/>
              <a:ext cx="973709" cy="1016475"/>
            </a:xfrm>
            <a:custGeom>
              <a:avLst/>
              <a:gdLst/>
              <a:ahLst/>
              <a:cxnLst/>
              <a:rect r="r" b="b" t="t" l="l"/>
              <a:pathLst>
                <a:path h="1016475" w="973709">
                  <a:moveTo>
                    <a:pt x="849249" y="1016475"/>
                  </a:moveTo>
                  <a:lnTo>
                    <a:pt x="124460" y="1016475"/>
                  </a:lnTo>
                  <a:cubicBezTo>
                    <a:pt x="55880" y="1016475"/>
                    <a:pt x="0" y="960595"/>
                    <a:pt x="0" y="892015"/>
                  </a:cubicBezTo>
                  <a:lnTo>
                    <a:pt x="0" y="124460"/>
                  </a:lnTo>
                  <a:cubicBezTo>
                    <a:pt x="0" y="55880"/>
                    <a:pt x="55880" y="0"/>
                    <a:pt x="124460" y="0"/>
                  </a:cubicBezTo>
                  <a:lnTo>
                    <a:pt x="849249" y="0"/>
                  </a:lnTo>
                  <a:cubicBezTo>
                    <a:pt x="917829" y="0"/>
                    <a:pt x="973709" y="55880"/>
                    <a:pt x="973709" y="124460"/>
                  </a:cubicBezTo>
                  <a:lnTo>
                    <a:pt x="973709" y="892015"/>
                  </a:lnTo>
                  <a:cubicBezTo>
                    <a:pt x="973709" y="960595"/>
                    <a:pt x="917829" y="1016475"/>
                    <a:pt x="849249" y="1016475"/>
                  </a:cubicBezTo>
                  <a:close/>
                </a:path>
              </a:pathLst>
            </a:custGeom>
            <a:solidFill>
              <a:srgbClr val="2E2D2D">
                <a:alpha val="60000"/>
              </a:srgbClr>
            </a:solidFill>
          </p:spPr>
        </p:sp>
      </p:grpSp>
      <p:grpSp>
        <p:nvGrpSpPr>
          <p:cNvPr name="Group 6" id="6"/>
          <p:cNvGrpSpPr/>
          <p:nvPr/>
        </p:nvGrpSpPr>
        <p:grpSpPr>
          <a:xfrm rot="0">
            <a:off x="9905574" y="2040731"/>
            <a:ext cx="5944452" cy="6205538"/>
            <a:chOff x="0" y="0"/>
            <a:chExt cx="973709" cy="1016475"/>
          </a:xfrm>
        </p:grpSpPr>
        <p:sp>
          <p:nvSpPr>
            <p:cNvPr name="Freeform 7" id="7"/>
            <p:cNvSpPr/>
            <p:nvPr/>
          </p:nvSpPr>
          <p:spPr>
            <a:xfrm flipH="false" flipV="false" rot="0">
              <a:off x="0" y="0"/>
              <a:ext cx="973709" cy="1016475"/>
            </a:xfrm>
            <a:custGeom>
              <a:avLst/>
              <a:gdLst/>
              <a:ahLst/>
              <a:cxnLst/>
              <a:rect r="r" b="b" t="t" l="l"/>
              <a:pathLst>
                <a:path h="1016475" w="973709">
                  <a:moveTo>
                    <a:pt x="849249" y="1016475"/>
                  </a:moveTo>
                  <a:lnTo>
                    <a:pt x="124460" y="1016475"/>
                  </a:lnTo>
                  <a:cubicBezTo>
                    <a:pt x="55880" y="1016475"/>
                    <a:pt x="0" y="960595"/>
                    <a:pt x="0" y="892015"/>
                  </a:cubicBezTo>
                  <a:lnTo>
                    <a:pt x="0" y="124460"/>
                  </a:lnTo>
                  <a:cubicBezTo>
                    <a:pt x="0" y="55880"/>
                    <a:pt x="55880" y="0"/>
                    <a:pt x="124460" y="0"/>
                  </a:cubicBezTo>
                  <a:lnTo>
                    <a:pt x="849249" y="0"/>
                  </a:lnTo>
                  <a:cubicBezTo>
                    <a:pt x="917829" y="0"/>
                    <a:pt x="973709" y="55880"/>
                    <a:pt x="973709" y="124460"/>
                  </a:cubicBezTo>
                  <a:lnTo>
                    <a:pt x="973709" y="892015"/>
                  </a:lnTo>
                  <a:cubicBezTo>
                    <a:pt x="973709" y="960595"/>
                    <a:pt x="917829" y="1016475"/>
                    <a:pt x="849249" y="1016475"/>
                  </a:cubicBezTo>
                  <a:close/>
                </a:path>
              </a:pathLst>
            </a:custGeom>
            <a:solidFill>
              <a:srgbClr val="2E2D2D">
                <a:alpha val="60000"/>
              </a:srgbClr>
            </a:solidFill>
          </p:spPr>
        </p:sp>
      </p:grpSp>
      <p:sp>
        <p:nvSpPr>
          <p:cNvPr name="Freeform 8" id="8"/>
          <p:cNvSpPr/>
          <p:nvPr/>
        </p:nvSpPr>
        <p:spPr>
          <a:xfrm flipH="false" flipV="false" rot="0">
            <a:off x="10353564" y="6186095"/>
            <a:ext cx="5086849" cy="2060174"/>
          </a:xfrm>
          <a:custGeom>
            <a:avLst/>
            <a:gdLst/>
            <a:ahLst/>
            <a:cxnLst/>
            <a:rect r="r" b="b" t="t" l="l"/>
            <a:pathLst>
              <a:path h="2060174" w="5086849">
                <a:moveTo>
                  <a:pt x="0" y="0"/>
                </a:moveTo>
                <a:lnTo>
                  <a:pt x="5086850" y="0"/>
                </a:lnTo>
                <a:lnTo>
                  <a:pt x="5086850" y="2060174"/>
                </a:lnTo>
                <a:lnTo>
                  <a:pt x="0" y="2060174"/>
                </a:lnTo>
                <a:lnTo>
                  <a:pt x="0" y="0"/>
                </a:lnTo>
                <a:close/>
              </a:path>
            </a:pathLst>
          </a:custGeom>
          <a:blipFill>
            <a:blip r:embed="rId4"/>
            <a:stretch>
              <a:fillRect l="0" t="0" r="0" b="0"/>
            </a:stretch>
          </a:blipFill>
        </p:spPr>
      </p:sp>
      <p:sp>
        <p:nvSpPr>
          <p:cNvPr name="TextBox 9" id="9"/>
          <p:cNvSpPr txBox="true"/>
          <p:nvPr/>
        </p:nvSpPr>
        <p:spPr>
          <a:xfrm rot="0">
            <a:off x="2809947" y="2632131"/>
            <a:ext cx="5200506" cy="895350"/>
          </a:xfrm>
          <a:prstGeom prst="rect">
            <a:avLst/>
          </a:prstGeom>
        </p:spPr>
        <p:txBody>
          <a:bodyPr anchor="t" rtlCol="false" tIns="0" lIns="0" bIns="0" rIns="0">
            <a:spAutoFit/>
          </a:bodyPr>
          <a:lstStyle/>
          <a:p>
            <a:pPr algn="ctr" marL="0" indent="0" lvl="0">
              <a:lnSpc>
                <a:spcPts val="5759"/>
              </a:lnSpc>
            </a:pPr>
            <a:r>
              <a:rPr lang="en-US" sz="4800" spc="-48">
                <a:solidFill>
                  <a:srgbClr val="FFBD59"/>
                </a:solidFill>
                <a:latin typeface="Mont Bold"/>
              </a:rPr>
              <a:t>FHIR or API</a:t>
            </a:r>
          </a:p>
        </p:txBody>
      </p:sp>
      <p:sp>
        <p:nvSpPr>
          <p:cNvPr name="TextBox 10" id="10"/>
          <p:cNvSpPr txBox="true"/>
          <p:nvPr/>
        </p:nvSpPr>
        <p:spPr>
          <a:xfrm rot="0">
            <a:off x="10353564" y="2632131"/>
            <a:ext cx="5048471" cy="895350"/>
          </a:xfrm>
          <a:prstGeom prst="rect">
            <a:avLst/>
          </a:prstGeom>
        </p:spPr>
        <p:txBody>
          <a:bodyPr anchor="t" rtlCol="false" tIns="0" lIns="0" bIns="0" rIns="0">
            <a:spAutoFit/>
          </a:bodyPr>
          <a:lstStyle/>
          <a:p>
            <a:pPr algn="ctr" marL="0" indent="0" lvl="0">
              <a:lnSpc>
                <a:spcPts val="5759"/>
              </a:lnSpc>
            </a:pPr>
            <a:r>
              <a:rPr lang="en-US" sz="4800" spc="-48">
                <a:solidFill>
                  <a:srgbClr val="FFBD59"/>
                </a:solidFill>
                <a:latin typeface="Mont Bold"/>
              </a:rPr>
              <a:t>BOT</a:t>
            </a:r>
          </a:p>
        </p:txBody>
      </p:sp>
      <p:sp>
        <p:nvSpPr>
          <p:cNvPr name="TextBox 11" id="11"/>
          <p:cNvSpPr txBox="true"/>
          <p:nvPr/>
        </p:nvSpPr>
        <p:spPr>
          <a:xfrm rot="0">
            <a:off x="2927853" y="3479856"/>
            <a:ext cx="5231340" cy="4451985"/>
          </a:xfrm>
          <a:prstGeom prst="rect">
            <a:avLst/>
          </a:prstGeom>
        </p:spPr>
        <p:txBody>
          <a:bodyPr anchor="t" rtlCol="false" tIns="0" lIns="0" bIns="0" rIns="0">
            <a:spAutoFit/>
          </a:bodyPr>
          <a:lstStyle/>
          <a:p>
            <a:pPr algn="ctr">
              <a:lnSpc>
                <a:spcPts val="2940"/>
              </a:lnSpc>
            </a:pPr>
            <a:r>
              <a:rPr lang="en-US" sz="2100">
                <a:solidFill>
                  <a:srgbClr val="FFFFFF"/>
                </a:solidFill>
                <a:latin typeface="Garet 1"/>
              </a:rPr>
              <a:t>The Fast Healthcare Interoperability Resources (FHIR) standard is a set of rules and specifications for exchanging electronic health care data. It is designed to be flexible and adaptable, so that it can be used in a wide range of settings and with different health care information systems.</a:t>
            </a:r>
          </a:p>
          <a:p>
            <a:pPr algn="ctr">
              <a:lnSpc>
                <a:spcPts val="2940"/>
              </a:lnSpc>
            </a:pPr>
          </a:p>
          <a:p>
            <a:pPr algn="ctr">
              <a:lnSpc>
                <a:spcPts val="2940"/>
              </a:lnSpc>
              <a:spcBef>
                <a:spcPct val="0"/>
              </a:spcBef>
            </a:pPr>
            <a:r>
              <a:rPr lang="en-US" sz="2100">
                <a:solidFill>
                  <a:srgbClr val="FFFFFF"/>
                </a:solidFill>
                <a:latin typeface="Garet 1"/>
              </a:rPr>
              <a:t>EHR Application Program Interfaces (API) may achieve the same purpose.</a:t>
            </a:r>
          </a:p>
        </p:txBody>
      </p:sp>
      <p:sp>
        <p:nvSpPr>
          <p:cNvPr name="TextBox 12" id="12"/>
          <p:cNvSpPr txBox="true"/>
          <p:nvPr/>
        </p:nvSpPr>
        <p:spPr>
          <a:xfrm rot="0">
            <a:off x="9905574" y="4257902"/>
            <a:ext cx="5944452" cy="1851660"/>
          </a:xfrm>
          <a:prstGeom prst="rect">
            <a:avLst/>
          </a:prstGeom>
        </p:spPr>
        <p:txBody>
          <a:bodyPr anchor="t" rtlCol="false" tIns="0" lIns="0" bIns="0" rIns="0">
            <a:spAutoFit/>
          </a:bodyPr>
          <a:lstStyle/>
          <a:p>
            <a:pPr algn="ctr">
              <a:lnSpc>
                <a:spcPts val="2940"/>
              </a:lnSpc>
              <a:spcBef>
                <a:spcPct val="0"/>
              </a:spcBef>
            </a:pPr>
            <a:r>
              <a:rPr lang="en-US" sz="2100">
                <a:solidFill>
                  <a:srgbClr val="FFFFFF"/>
                </a:solidFill>
                <a:latin typeface="Garet 1"/>
              </a:rPr>
              <a:t> Software program that performs automated, repetitive, pre-defined tasks by interaction with systems and users. Bots typically imitate or replace human user behavior.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1196613" y="1618528"/>
            <a:ext cx="9754180" cy="4089176"/>
          </a:xfrm>
          <a:custGeom>
            <a:avLst/>
            <a:gdLst/>
            <a:ahLst/>
            <a:cxnLst/>
            <a:rect r="r" b="b" t="t" l="l"/>
            <a:pathLst>
              <a:path h="4089176" w="9754180">
                <a:moveTo>
                  <a:pt x="0" y="0"/>
                </a:moveTo>
                <a:lnTo>
                  <a:pt x="9754180" y="0"/>
                </a:lnTo>
                <a:lnTo>
                  <a:pt x="9754180" y="4089176"/>
                </a:lnTo>
                <a:lnTo>
                  <a:pt x="0" y="4089176"/>
                </a:lnTo>
                <a:lnTo>
                  <a:pt x="0" y="0"/>
                </a:lnTo>
                <a:close/>
              </a:path>
            </a:pathLst>
          </a:custGeom>
          <a:blipFill>
            <a:blip r:embed="rId2"/>
            <a:stretch>
              <a:fillRect l="0" t="0" r="0" b="0"/>
            </a:stretch>
          </a:blipFill>
        </p:spPr>
      </p:sp>
      <p:sp>
        <p:nvSpPr>
          <p:cNvPr name="TextBox 3" id="3"/>
          <p:cNvSpPr txBox="true"/>
          <p:nvPr/>
        </p:nvSpPr>
        <p:spPr>
          <a:xfrm rot="0">
            <a:off x="1392620" y="799658"/>
            <a:ext cx="8380936" cy="812426"/>
          </a:xfrm>
          <a:prstGeom prst="rect">
            <a:avLst/>
          </a:prstGeom>
        </p:spPr>
        <p:txBody>
          <a:bodyPr anchor="t" rtlCol="false" tIns="0" lIns="0" bIns="0" rIns="0">
            <a:spAutoFit/>
          </a:bodyPr>
          <a:lstStyle/>
          <a:p>
            <a:pPr algn="ctr">
              <a:lnSpc>
                <a:spcPts val="6670"/>
              </a:lnSpc>
            </a:pPr>
            <a:r>
              <a:rPr lang="en-US" sz="4764">
                <a:solidFill>
                  <a:srgbClr val="FFFFFF"/>
                </a:solidFill>
                <a:latin typeface="Fira Sans Bold"/>
              </a:rPr>
              <a:t>Height, Weight, and BMI</a:t>
            </a:r>
          </a:p>
        </p:txBody>
      </p:sp>
      <p:sp>
        <p:nvSpPr>
          <p:cNvPr name="Freeform 4" id="4"/>
          <p:cNvSpPr/>
          <p:nvPr/>
        </p:nvSpPr>
        <p:spPr>
          <a:xfrm flipH="false" flipV="false" rot="0">
            <a:off x="7788078" y="4545420"/>
            <a:ext cx="9471222" cy="4712880"/>
          </a:xfrm>
          <a:custGeom>
            <a:avLst/>
            <a:gdLst/>
            <a:ahLst/>
            <a:cxnLst/>
            <a:rect r="r" b="b" t="t" l="l"/>
            <a:pathLst>
              <a:path h="4712880" w="9471222">
                <a:moveTo>
                  <a:pt x="0" y="0"/>
                </a:moveTo>
                <a:lnTo>
                  <a:pt x="9471222" y="0"/>
                </a:lnTo>
                <a:lnTo>
                  <a:pt x="9471222" y="4712880"/>
                </a:lnTo>
                <a:lnTo>
                  <a:pt x="0" y="4712880"/>
                </a:lnTo>
                <a:lnTo>
                  <a:pt x="0" y="0"/>
                </a:lnTo>
                <a:close/>
              </a:path>
            </a:pathLst>
          </a:custGeom>
          <a:blipFill>
            <a:blip r:embed="rId3"/>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sp>
        <p:nvSpPr>
          <p:cNvPr name="Freeform 3" id="3"/>
          <p:cNvSpPr/>
          <p:nvPr/>
        </p:nvSpPr>
        <p:spPr>
          <a:xfrm flipH="false" flipV="false" rot="2983154">
            <a:off x="-1830086" y="5680708"/>
            <a:ext cx="9169399" cy="5054631"/>
          </a:xfrm>
          <a:custGeom>
            <a:avLst/>
            <a:gdLst/>
            <a:ahLst/>
            <a:cxnLst/>
            <a:rect r="r" b="b" t="t" l="l"/>
            <a:pathLst>
              <a:path h="5054631" w="9169399">
                <a:moveTo>
                  <a:pt x="0" y="0"/>
                </a:moveTo>
                <a:lnTo>
                  <a:pt x="9169399" y="0"/>
                </a:lnTo>
                <a:lnTo>
                  <a:pt x="9169399" y="5054631"/>
                </a:lnTo>
                <a:lnTo>
                  <a:pt x="0" y="5054631"/>
                </a:lnTo>
                <a:lnTo>
                  <a:pt x="0" y="0"/>
                </a:lnTo>
                <a:close/>
              </a:path>
            </a:pathLst>
          </a:custGeom>
          <a:blipFill>
            <a:blip r:embed="rId3">
              <a:alphaModFix amt="35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266373" y="751035"/>
            <a:ext cx="15312118" cy="8229600"/>
          </a:xfrm>
          <a:custGeom>
            <a:avLst/>
            <a:gdLst/>
            <a:ahLst/>
            <a:cxnLst/>
            <a:rect r="r" b="b" t="t" l="l"/>
            <a:pathLst>
              <a:path h="8229600" w="15312118">
                <a:moveTo>
                  <a:pt x="0" y="0"/>
                </a:moveTo>
                <a:lnTo>
                  <a:pt x="15312118" y="0"/>
                </a:lnTo>
                <a:lnTo>
                  <a:pt x="15312118" y="8229600"/>
                </a:lnTo>
                <a:lnTo>
                  <a:pt x="0" y="8229600"/>
                </a:lnTo>
                <a:lnTo>
                  <a:pt x="0" y="0"/>
                </a:lnTo>
                <a:close/>
              </a:path>
            </a:pathLst>
          </a:custGeom>
          <a:blipFill>
            <a:blip r:embed="rId5">
              <a:alphaModFix amt="40000"/>
            </a:blip>
            <a:stretch>
              <a:fillRect l="-19971" t="0" r="-13973" b="0"/>
            </a:stretch>
          </a:blipFill>
        </p:spPr>
      </p:sp>
      <p:sp>
        <p:nvSpPr>
          <p:cNvPr name="AutoShape 5" id="5"/>
          <p:cNvSpPr/>
          <p:nvPr/>
        </p:nvSpPr>
        <p:spPr>
          <a:xfrm rot="5381082">
            <a:off x="9181390" y="5202194"/>
            <a:ext cx="4327378" cy="0"/>
          </a:xfrm>
          <a:prstGeom prst="line">
            <a:avLst/>
          </a:prstGeom>
          <a:ln cap="rnd" w="76200">
            <a:solidFill>
              <a:srgbClr val="FFFFFF"/>
            </a:solidFill>
            <a:prstDash val="sysDot"/>
            <a:headEnd type="none" len="sm" w="sm"/>
            <a:tailEnd type="none" len="sm" w="sm"/>
          </a:ln>
        </p:spPr>
      </p:sp>
      <p:sp>
        <p:nvSpPr>
          <p:cNvPr name="Freeform 6" id="6"/>
          <p:cNvSpPr/>
          <p:nvPr/>
        </p:nvSpPr>
        <p:spPr>
          <a:xfrm flipH="false" flipV="false" rot="0">
            <a:off x="10871014" y="2602573"/>
            <a:ext cx="948128" cy="948128"/>
          </a:xfrm>
          <a:custGeom>
            <a:avLst/>
            <a:gdLst/>
            <a:ahLst/>
            <a:cxnLst/>
            <a:rect r="r" b="b" t="t" l="l"/>
            <a:pathLst>
              <a:path h="948128" w="948128">
                <a:moveTo>
                  <a:pt x="0" y="0"/>
                </a:moveTo>
                <a:lnTo>
                  <a:pt x="948128" y="0"/>
                </a:lnTo>
                <a:lnTo>
                  <a:pt x="948128" y="948129"/>
                </a:lnTo>
                <a:lnTo>
                  <a:pt x="0" y="948129"/>
                </a:lnTo>
                <a:lnTo>
                  <a:pt x="0" y="0"/>
                </a:lnTo>
                <a:close/>
              </a:path>
            </a:pathLst>
          </a:custGeom>
          <a:blipFill>
            <a:blip r:embed="rId6">
              <a:extLst>
                <a:ext uri="{96DAC541-7B7A-43D3-8B79-37D633B846F1}">
                  <asvg:svgBlip xmlns:asvg="http://schemas.microsoft.com/office/drawing/2016/SVG/main" r:embed="rId7"/>
                </a:ext>
              </a:extLst>
            </a:blip>
            <a:stretch>
              <a:fillRect l="-25606" t="-26363" r="-27121" b="-26363"/>
            </a:stretch>
          </a:blipFill>
        </p:spPr>
      </p:sp>
      <p:sp>
        <p:nvSpPr>
          <p:cNvPr name="Freeform 7" id="7"/>
          <p:cNvSpPr/>
          <p:nvPr/>
        </p:nvSpPr>
        <p:spPr>
          <a:xfrm flipH="false" flipV="false" rot="0">
            <a:off x="10871014" y="4683723"/>
            <a:ext cx="948128" cy="948128"/>
          </a:xfrm>
          <a:custGeom>
            <a:avLst/>
            <a:gdLst/>
            <a:ahLst/>
            <a:cxnLst/>
            <a:rect r="r" b="b" t="t" l="l"/>
            <a:pathLst>
              <a:path h="948128" w="948128">
                <a:moveTo>
                  <a:pt x="0" y="0"/>
                </a:moveTo>
                <a:lnTo>
                  <a:pt x="948128" y="0"/>
                </a:lnTo>
                <a:lnTo>
                  <a:pt x="948128" y="948129"/>
                </a:lnTo>
                <a:lnTo>
                  <a:pt x="0" y="948129"/>
                </a:lnTo>
                <a:lnTo>
                  <a:pt x="0" y="0"/>
                </a:lnTo>
                <a:close/>
              </a:path>
            </a:pathLst>
          </a:custGeom>
          <a:blipFill>
            <a:blip r:embed="rId6">
              <a:extLst>
                <a:ext uri="{96DAC541-7B7A-43D3-8B79-37D633B846F1}">
                  <asvg:svgBlip xmlns:asvg="http://schemas.microsoft.com/office/drawing/2016/SVG/main" r:embed="rId7"/>
                </a:ext>
              </a:extLst>
            </a:blip>
            <a:stretch>
              <a:fillRect l="-25606" t="-26363" r="-27121" b="-26363"/>
            </a:stretch>
          </a:blipFill>
        </p:spPr>
      </p:sp>
      <p:sp>
        <p:nvSpPr>
          <p:cNvPr name="Freeform 8" id="8"/>
          <p:cNvSpPr/>
          <p:nvPr/>
        </p:nvSpPr>
        <p:spPr>
          <a:xfrm flipH="false" flipV="false" rot="0">
            <a:off x="10871014" y="6751292"/>
            <a:ext cx="948128" cy="948128"/>
          </a:xfrm>
          <a:custGeom>
            <a:avLst/>
            <a:gdLst/>
            <a:ahLst/>
            <a:cxnLst/>
            <a:rect r="r" b="b" t="t" l="l"/>
            <a:pathLst>
              <a:path h="948128" w="948128">
                <a:moveTo>
                  <a:pt x="0" y="0"/>
                </a:moveTo>
                <a:lnTo>
                  <a:pt x="948128" y="0"/>
                </a:lnTo>
                <a:lnTo>
                  <a:pt x="948128" y="948128"/>
                </a:lnTo>
                <a:lnTo>
                  <a:pt x="0" y="948128"/>
                </a:lnTo>
                <a:lnTo>
                  <a:pt x="0" y="0"/>
                </a:lnTo>
                <a:close/>
              </a:path>
            </a:pathLst>
          </a:custGeom>
          <a:blipFill>
            <a:blip r:embed="rId6">
              <a:extLst>
                <a:ext uri="{96DAC541-7B7A-43D3-8B79-37D633B846F1}">
                  <asvg:svgBlip xmlns:asvg="http://schemas.microsoft.com/office/drawing/2016/SVG/main" r:embed="rId7"/>
                </a:ext>
              </a:extLst>
            </a:blip>
            <a:stretch>
              <a:fillRect l="-25606" t="-26363" r="-27121" b="-26363"/>
            </a:stretch>
          </a:blipFill>
        </p:spPr>
      </p:sp>
      <p:sp>
        <p:nvSpPr>
          <p:cNvPr name="Freeform 9" id="9"/>
          <p:cNvSpPr/>
          <p:nvPr/>
        </p:nvSpPr>
        <p:spPr>
          <a:xfrm flipH="false" flipV="false" rot="0">
            <a:off x="1954479" y="6751292"/>
            <a:ext cx="5086849" cy="2060174"/>
          </a:xfrm>
          <a:custGeom>
            <a:avLst/>
            <a:gdLst/>
            <a:ahLst/>
            <a:cxnLst/>
            <a:rect r="r" b="b" t="t" l="l"/>
            <a:pathLst>
              <a:path h="2060174" w="5086849">
                <a:moveTo>
                  <a:pt x="0" y="0"/>
                </a:moveTo>
                <a:lnTo>
                  <a:pt x="5086849" y="0"/>
                </a:lnTo>
                <a:lnTo>
                  <a:pt x="5086849" y="2060174"/>
                </a:lnTo>
                <a:lnTo>
                  <a:pt x="0" y="2060174"/>
                </a:lnTo>
                <a:lnTo>
                  <a:pt x="0" y="0"/>
                </a:lnTo>
                <a:close/>
              </a:path>
            </a:pathLst>
          </a:custGeom>
          <a:blipFill>
            <a:blip r:embed="rId8"/>
            <a:stretch>
              <a:fillRect l="0" t="0" r="0" b="0"/>
            </a:stretch>
          </a:blipFill>
        </p:spPr>
      </p:sp>
      <p:sp>
        <p:nvSpPr>
          <p:cNvPr name="TextBox 10" id="10"/>
          <p:cNvSpPr txBox="true"/>
          <p:nvPr/>
        </p:nvSpPr>
        <p:spPr>
          <a:xfrm rot="0">
            <a:off x="1812817" y="3230392"/>
            <a:ext cx="8724822" cy="1493393"/>
          </a:xfrm>
          <a:prstGeom prst="rect">
            <a:avLst/>
          </a:prstGeom>
        </p:spPr>
        <p:txBody>
          <a:bodyPr anchor="t" rtlCol="false" tIns="0" lIns="0" bIns="0" rIns="0">
            <a:spAutoFit/>
          </a:bodyPr>
          <a:lstStyle/>
          <a:p>
            <a:pPr marL="604519" indent="-302260" lvl="1">
              <a:lnSpc>
                <a:spcPts val="3975"/>
              </a:lnSpc>
              <a:buFont typeface="Arial"/>
              <a:buChar char="•"/>
            </a:pPr>
            <a:r>
              <a:rPr lang="en-US" sz="2799">
                <a:solidFill>
                  <a:srgbClr val="FFFFFF"/>
                </a:solidFill>
                <a:latin typeface="Garet 1"/>
              </a:rPr>
              <a:t>Certified by ONC</a:t>
            </a:r>
          </a:p>
          <a:p>
            <a:pPr marL="604519" indent="-302260" lvl="1">
              <a:lnSpc>
                <a:spcPts val="3975"/>
              </a:lnSpc>
              <a:buFont typeface="Arial"/>
              <a:buChar char="•"/>
            </a:pPr>
            <a:r>
              <a:rPr lang="en-US" sz="2799">
                <a:solidFill>
                  <a:srgbClr val="FFFFFF"/>
                </a:solidFill>
                <a:latin typeface="Garet 1"/>
              </a:rPr>
              <a:t>FHIR enabled or API enabled</a:t>
            </a:r>
          </a:p>
          <a:p>
            <a:pPr marL="604519" indent="-302260" lvl="1">
              <a:lnSpc>
                <a:spcPts val="3975"/>
              </a:lnSpc>
              <a:buFont typeface="Arial"/>
              <a:buChar char="•"/>
            </a:pPr>
            <a:r>
              <a:rPr lang="en-US" sz="2799">
                <a:solidFill>
                  <a:srgbClr val="FFFFFF"/>
                </a:solidFill>
                <a:latin typeface="Garet 1"/>
              </a:rPr>
              <a:t>SMART on FHIR enabled or API enabled</a:t>
            </a:r>
          </a:p>
        </p:txBody>
      </p:sp>
      <p:sp>
        <p:nvSpPr>
          <p:cNvPr name="TextBox 11" id="11"/>
          <p:cNvSpPr txBox="true"/>
          <p:nvPr/>
        </p:nvSpPr>
        <p:spPr>
          <a:xfrm rot="0">
            <a:off x="1954479" y="1855323"/>
            <a:ext cx="5876093" cy="1221105"/>
          </a:xfrm>
          <a:prstGeom prst="rect">
            <a:avLst/>
          </a:prstGeom>
        </p:spPr>
        <p:txBody>
          <a:bodyPr anchor="t" rtlCol="false" tIns="0" lIns="0" bIns="0" rIns="0">
            <a:spAutoFit/>
          </a:bodyPr>
          <a:lstStyle/>
          <a:p>
            <a:pPr marL="0" indent="0" lvl="0">
              <a:lnSpc>
                <a:spcPts val="7200"/>
              </a:lnSpc>
            </a:pPr>
            <a:r>
              <a:rPr lang="en-US" sz="7200">
                <a:solidFill>
                  <a:srgbClr val="FFBD59"/>
                </a:solidFill>
                <a:latin typeface="Mont Heavy"/>
              </a:rPr>
              <a:t>EHR </a:t>
            </a:r>
          </a:p>
        </p:txBody>
      </p:sp>
      <p:sp>
        <p:nvSpPr>
          <p:cNvPr name="TextBox 12" id="12"/>
          <p:cNvSpPr txBox="true"/>
          <p:nvPr/>
        </p:nvSpPr>
        <p:spPr>
          <a:xfrm rot="0">
            <a:off x="12154620" y="2654407"/>
            <a:ext cx="2966607" cy="663067"/>
          </a:xfrm>
          <a:prstGeom prst="rect">
            <a:avLst/>
          </a:prstGeom>
        </p:spPr>
        <p:txBody>
          <a:bodyPr anchor="t" rtlCol="false" tIns="0" lIns="0" bIns="0" rIns="0">
            <a:spAutoFit/>
          </a:bodyPr>
          <a:lstStyle/>
          <a:p>
            <a:pPr marL="0" indent="0" lvl="0">
              <a:lnSpc>
                <a:spcPts val="4544"/>
              </a:lnSpc>
            </a:pPr>
            <a:r>
              <a:rPr lang="en-US" sz="3200">
                <a:solidFill>
                  <a:srgbClr val="FFFFFF"/>
                </a:solidFill>
                <a:latin typeface="Mont Bold"/>
              </a:rPr>
              <a:t>Epic</a:t>
            </a:r>
          </a:p>
        </p:txBody>
      </p:sp>
      <p:sp>
        <p:nvSpPr>
          <p:cNvPr name="TextBox 13" id="13"/>
          <p:cNvSpPr txBox="true"/>
          <p:nvPr/>
        </p:nvSpPr>
        <p:spPr>
          <a:xfrm rot="0">
            <a:off x="12154620" y="3583643"/>
            <a:ext cx="2966607" cy="663067"/>
          </a:xfrm>
          <a:prstGeom prst="rect">
            <a:avLst/>
          </a:prstGeom>
        </p:spPr>
        <p:txBody>
          <a:bodyPr anchor="t" rtlCol="false" tIns="0" lIns="0" bIns="0" rIns="0">
            <a:spAutoFit/>
          </a:bodyPr>
          <a:lstStyle/>
          <a:p>
            <a:pPr marL="0" indent="0" lvl="0">
              <a:lnSpc>
                <a:spcPts val="4544"/>
              </a:lnSpc>
            </a:pPr>
            <a:r>
              <a:rPr lang="en-US" sz="3200">
                <a:solidFill>
                  <a:srgbClr val="FFFFFF"/>
                </a:solidFill>
                <a:latin typeface="Mont Bold"/>
              </a:rPr>
              <a:t>Cerner</a:t>
            </a:r>
          </a:p>
        </p:txBody>
      </p:sp>
      <p:sp>
        <p:nvSpPr>
          <p:cNvPr name="TextBox 14" id="14"/>
          <p:cNvSpPr txBox="true"/>
          <p:nvPr/>
        </p:nvSpPr>
        <p:spPr>
          <a:xfrm rot="0">
            <a:off x="12154620" y="4684860"/>
            <a:ext cx="2966607" cy="663067"/>
          </a:xfrm>
          <a:prstGeom prst="rect">
            <a:avLst/>
          </a:prstGeom>
        </p:spPr>
        <p:txBody>
          <a:bodyPr anchor="t" rtlCol="false" tIns="0" lIns="0" bIns="0" rIns="0">
            <a:spAutoFit/>
          </a:bodyPr>
          <a:lstStyle/>
          <a:p>
            <a:pPr marL="0" indent="0" lvl="0">
              <a:lnSpc>
                <a:spcPts val="4544"/>
              </a:lnSpc>
            </a:pPr>
            <a:r>
              <a:rPr lang="en-US" sz="3200">
                <a:solidFill>
                  <a:srgbClr val="FFFFFF"/>
                </a:solidFill>
                <a:latin typeface="Mont Bold"/>
              </a:rPr>
              <a:t>AthenaHealth</a:t>
            </a:r>
          </a:p>
        </p:txBody>
      </p:sp>
      <p:sp>
        <p:nvSpPr>
          <p:cNvPr name="TextBox 15" id="15"/>
          <p:cNvSpPr txBox="true"/>
          <p:nvPr/>
        </p:nvSpPr>
        <p:spPr>
          <a:xfrm rot="0">
            <a:off x="12259541" y="5700352"/>
            <a:ext cx="2966607" cy="663067"/>
          </a:xfrm>
          <a:prstGeom prst="rect">
            <a:avLst/>
          </a:prstGeom>
        </p:spPr>
        <p:txBody>
          <a:bodyPr anchor="t" rtlCol="false" tIns="0" lIns="0" bIns="0" rIns="0">
            <a:spAutoFit/>
          </a:bodyPr>
          <a:lstStyle/>
          <a:p>
            <a:pPr marL="0" indent="0" lvl="0">
              <a:lnSpc>
                <a:spcPts val="4544"/>
              </a:lnSpc>
            </a:pPr>
            <a:r>
              <a:rPr lang="en-US" sz="3200">
                <a:solidFill>
                  <a:srgbClr val="FFFFFF"/>
                </a:solidFill>
                <a:latin typeface="Mont Bold"/>
              </a:rPr>
              <a:t>Allscripts</a:t>
            </a:r>
          </a:p>
        </p:txBody>
      </p:sp>
      <p:sp>
        <p:nvSpPr>
          <p:cNvPr name="TextBox 16" id="16"/>
          <p:cNvSpPr txBox="true"/>
          <p:nvPr/>
        </p:nvSpPr>
        <p:spPr>
          <a:xfrm rot="0">
            <a:off x="12154620" y="6803335"/>
            <a:ext cx="2966607" cy="663067"/>
          </a:xfrm>
          <a:prstGeom prst="rect">
            <a:avLst/>
          </a:prstGeom>
        </p:spPr>
        <p:txBody>
          <a:bodyPr anchor="t" rtlCol="false" tIns="0" lIns="0" bIns="0" rIns="0">
            <a:spAutoFit/>
          </a:bodyPr>
          <a:lstStyle/>
          <a:p>
            <a:pPr marL="0" indent="0" lvl="0">
              <a:lnSpc>
                <a:spcPts val="4544"/>
              </a:lnSpc>
            </a:pPr>
            <a:r>
              <a:rPr lang="en-US" sz="3200">
                <a:solidFill>
                  <a:srgbClr val="FFFFFF"/>
                </a:solidFill>
                <a:latin typeface="Mont Bold"/>
              </a:rPr>
              <a:t>Any FHIR EHRs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333" r="0" b="-3333"/>
            </a:stretch>
          </a:blipFill>
        </p:spPr>
      </p:sp>
      <p:sp>
        <p:nvSpPr>
          <p:cNvPr name="Freeform 3" id="3"/>
          <p:cNvSpPr/>
          <p:nvPr/>
        </p:nvSpPr>
        <p:spPr>
          <a:xfrm flipH="false" flipV="false" rot="0">
            <a:off x="0" y="0"/>
            <a:ext cx="18288000" cy="4273013"/>
          </a:xfrm>
          <a:custGeom>
            <a:avLst/>
            <a:gdLst/>
            <a:ahLst/>
            <a:cxnLst/>
            <a:rect r="r" b="b" t="t" l="l"/>
            <a:pathLst>
              <a:path h="4273013" w="18288000">
                <a:moveTo>
                  <a:pt x="0" y="0"/>
                </a:moveTo>
                <a:lnTo>
                  <a:pt x="18288000" y="0"/>
                </a:lnTo>
                <a:lnTo>
                  <a:pt x="18288000" y="4273013"/>
                </a:lnTo>
                <a:lnTo>
                  <a:pt x="0" y="4273013"/>
                </a:lnTo>
                <a:lnTo>
                  <a:pt x="0" y="0"/>
                </a:lnTo>
                <a:close/>
              </a:path>
            </a:pathLst>
          </a:custGeom>
          <a:blipFill>
            <a:blip r:embed="rId3"/>
            <a:stretch>
              <a:fillRect l="0" t="-255586" r="0" b="0"/>
            </a:stretch>
          </a:blipFill>
        </p:spPr>
      </p:sp>
      <p:sp>
        <p:nvSpPr>
          <p:cNvPr name="TextBox 4" id="4"/>
          <p:cNvSpPr txBox="true"/>
          <p:nvPr/>
        </p:nvSpPr>
        <p:spPr>
          <a:xfrm rot="0">
            <a:off x="10326006" y="9182100"/>
            <a:ext cx="6933294" cy="396240"/>
          </a:xfrm>
          <a:prstGeom prst="rect">
            <a:avLst/>
          </a:prstGeom>
        </p:spPr>
        <p:txBody>
          <a:bodyPr anchor="t" rtlCol="false" tIns="0" lIns="0" bIns="0" rIns="0">
            <a:spAutoFit/>
          </a:bodyPr>
          <a:lstStyle/>
          <a:p>
            <a:pPr algn="r">
              <a:lnSpc>
                <a:spcPts val="3360"/>
              </a:lnSpc>
            </a:pPr>
            <a:r>
              <a:rPr lang="en-US" sz="2400">
                <a:solidFill>
                  <a:srgbClr val="FFFFFF"/>
                </a:solidFill>
                <a:latin typeface="Garet 1"/>
              </a:rPr>
              <a:t>gates@healthendeavors.com</a:t>
            </a:r>
          </a:p>
        </p:txBody>
      </p:sp>
      <p:sp>
        <p:nvSpPr>
          <p:cNvPr name="TextBox 5" id="5"/>
          <p:cNvSpPr txBox="true"/>
          <p:nvPr/>
        </p:nvSpPr>
        <p:spPr>
          <a:xfrm rot="0">
            <a:off x="1028700" y="9182100"/>
            <a:ext cx="4678224" cy="396240"/>
          </a:xfrm>
          <a:prstGeom prst="rect">
            <a:avLst/>
          </a:prstGeom>
        </p:spPr>
        <p:txBody>
          <a:bodyPr anchor="t" rtlCol="false" tIns="0" lIns="0" bIns="0" rIns="0">
            <a:spAutoFit/>
          </a:bodyPr>
          <a:lstStyle/>
          <a:p>
            <a:pPr>
              <a:lnSpc>
                <a:spcPts val="3360"/>
              </a:lnSpc>
            </a:pPr>
            <a:r>
              <a:rPr lang="en-US" sz="2400">
                <a:solidFill>
                  <a:srgbClr val="FFFFFF"/>
                </a:solidFill>
                <a:latin typeface="Garet 1"/>
              </a:rPr>
              <a:t>Kris Gates</a:t>
            </a:r>
          </a:p>
        </p:txBody>
      </p:sp>
      <p:sp>
        <p:nvSpPr>
          <p:cNvPr name="AutoShape 6" id="6"/>
          <p:cNvSpPr/>
          <p:nvPr/>
        </p:nvSpPr>
        <p:spPr>
          <a:xfrm flipV="true">
            <a:off x="3811045" y="9399270"/>
            <a:ext cx="8410120" cy="1714"/>
          </a:xfrm>
          <a:prstGeom prst="line">
            <a:avLst/>
          </a:prstGeom>
          <a:ln cap="flat" w="19050">
            <a:solidFill>
              <a:srgbClr val="FFFFFF"/>
            </a:solidFill>
            <a:prstDash val="solid"/>
            <a:headEnd type="none" len="sm" w="sm"/>
            <a:tailEnd type="none" len="sm" w="sm"/>
          </a:ln>
        </p:spPr>
      </p:sp>
      <p:sp>
        <p:nvSpPr>
          <p:cNvPr name="Freeform 7" id="7"/>
          <p:cNvSpPr/>
          <p:nvPr/>
        </p:nvSpPr>
        <p:spPr>
          <a:xfrm flipH="false" flipV="false" rot="0">
            <a:off x="6600575" y="1327989"/>
            <a:ext cx="5086849" cy="2060174"/>
          </a:xfrm>
          <a:custGeom>
            <a:avLst/>
            <a:gdLst/>
            <a:ahLst/>
            <a:cxnLst/>
            <a:rect r="r" b="b" t="t" l="l"/>
            <a:pathLst>
              <a:path h="2060174" w="5086849">
                <a:moveTo>
                  <a:pt x="0" y="0"/>
                </a:moveTo>
                <a:lnTo>
                  <a:pt x="5086850" y="0"/>
                </a:lnTo>
                <a:lnTo>
                  <a:pt x="5086850" y="2060174"/>
                </a:lnTo>
                <a:lnTo>
                  <a:pt x="0" y="2060174"/>
                </a:lnTo>
                <a:lnTo>
                  <a:pt x="0" y="0"/>
                </a:lnTo>
                <a:close/>
              </a:path>
            </a:pathLst>
          </a:custGeom>
          <a:blipFill>
            <a:blip r:embed="rId4"/>
            <a:stretch>
              <a:fillRect l="0" t="0" r="0" b="0"/>
            </a:stretch>
          </a:blipFill>
        </p:spPr>
      </p:sp>
      <p:sp>
        <p:nvSpPr>
          <p:cNvPr name="TextBox 8" id="8"/>
          <p:cNvSpPr txBox="true"/>
          <p:nvPr/>
        </p:nvSpPr>
        <p:spPr>
          <a:xfrm rot="0">
            <a:off x="3877720" y="5331236"/>
            <a:ext cx="10532560" cy="1095375"/>
          </a:xfrm>
          <a:prstGeom prst="rect">
            <a:avLst/>
          </a:prstGeom>
        </p:spPr>
        <p:txBody>
          <a:bodyPr anchor="t" rtlCol="false" tIns="0" lIns="0" bIns="0" rIns="0">
            <a:spAutoFit/>
          </a:bodyPr>
          <a:lstStyle/>
          <a:p>
            <a:pPr algn="ctr">
              <a:lnSpc>
                <a:spcPts val="4320"/>
              </a:lnSpc>
            </a:pPr>
            <a:r>
              <a:rPr lang="en-US" sz="3600" spc="1152">
                <a:solidFill>
                  <a:srgbClr val="FFBD59"/>
                </a:solidFill>
                <a:latin typeface="Garet 1"/>
              </a:rPr>
              <a:t>KRIS GATES</a:t>
            </a:r>
          </a:p>
          <a:p>
            <a:pPr algn="ctr">
              <a:lnSpc>
                <a:spcPts val="4320"/>
              </a:lnSpc>
            </a:pPr>
            <a:r>
              <a:rPr lang="en-US" sz="3600" spc="1152">
                <a:solidFill>
                  <a:srgbClr val="FFBD59"/>
                </a:solidFill>
                <a:latin typeface="Garet 1"/>
              </a:rPr>
              <a:t>HEALTH ENDEAVORS</a:t>
            </a:r>
          </a:p>
        </p:txBody>
      </p:sp>
      <p:sp>
        <p:nvSpPr>
          <p:cNvPr name="TextBox 9" id="9"/>
          <p:cNvSpPr txBox="true"/>
          <p:nvPr/>
        </p:nvSpPr>
        <p:spPr>
          <a:xfrm rot="0">
            <a:off x="2510202" y="3175397"/>
            <a:ext cx="13267596" cy="2276475"/>
          </a:xfrm>
          <a:prstGeom prst="rect">
            <a:avLst/>
          </a:prstGeom>
        </p:spPr>
        <p:txBody>
          <a:bodyPr anchor="t" rtlCol="false" tIns="0" lIns="0" bIns="0" rIns="0">
            <a:spAutoFit/>
          </a:bodyPr>
          <a:lstStyle/>
          <a:p>
            <a:pPr algn="ctr">
              <a:lnSpc>
                <a:spcPts val="14400"/>
              </a:lnSpc>
            </a:pPr>
            <a:r>
              <a:rPr lang="en-US" sz="12000">
                <a:solidFill>
                  <a:srgbClr val="FFFFFF"/>
                </a:solidFill>
                <a:latin typeface="Mont Heavy"/>
              </a:rPr>
              <a:t>Contact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20189" r="0" b="-20189"/>
            </a:stretch>
          </a:blipFill>
        </p:spPr>
      </p:sp>
      <p:sp>
        <p:nvSpPr>
          <p:cNvPr name="Freeform 3" id="3"/>
          <p:cNvSpPr/>
          <p:nvPr/>
        </p:nvSpPr>
        <p:spPr>
          <a:xfrm flipH="false" flipV="false" rot="0">
            <a:off x="1028700" y="1028700"/>
            <a:ext cx="5086849" cy="2060174"/>
          </a:xfrm>
          <a:custGeom>
            <a:avLst/>
            <a:gdLst/>
            <a:ahLst/>
            <a:cxnLst/>
            <a:rect r="r" b="b" t="t" l="l"/>
            <a:pathLst>
              <a:path h="2060174" w="5086849">
                <a:moveTo>
                  <a:pt x="0" y="0"/>
                </a:moveTo>
                <a:lnTo>
                  <a:pt x="5086849" y="0"/>
                </a:lnTo>
                <a:lnTo>
                  <a:pt x="5086849" y="2060174"/>
                </a:lnTo>
                <a:lnTo>
                  <a:pt x="0" y="2060174"/>
                </a:lnTo>
                <a:lnTo>
                  <a:pt x="0" y="0"/>
                </a:lnTo>
                <a:close/>
              </a:path>
            </a:pathLst>
          </a:custGeom>
          <a:blipFill>
            <a:blip r:embed="rId3"/>
            <a:stretch>
              <a:fillRect l="0" t="0" r="0" b="0"/>
            </a:stretch>
          </a:blipFill>
        </p:spPr>
      </p:sp>
      <p:sp>
        <p:nvSpPr>
          <p:cNvPr name="Freeform 4" id="4"/>
          <p:cNvSpPr/>
          <p:nvPr/>
        </p:nvSpPr>
        <p:spPr>
          <a:xfrm flipH="false" flipV="false" rot="0">
            <a:off x="3198872" y="3975145"/>
            <a:ext cx="7088509" cy="3118944"/>
          </a:xfrm>
          <a:custGeom>
            <a:avLst/>
            <a:gdLst/>
            <a:ahLst/>
            <a:cxnLst/>
            <a:rect r="r" b="b" t="t" l="l"/>
            <a:pathLst>
              <a:path h="3118944" w="7088509">
                <a:moveTo>
                  <a:pt x="0" y="0"/>
                </a:moveTo>
                <a:lnTo>
                  <a:pt x="7088509" y="0"/>
                </a:lnTo>
                <a:lnTo>
                  <a:pt x="7088509" y="3118944"/>
                </a:lnTo>
                <a:lnTo>
                  <a:pt x="0" y="3118944"/>
                </a:lnTo>
                <a:lnTo>
                  <a:pt x="0" y="0"/>
                </a:lnTo>
                <a:close/>
              </a:path>
            </a:pathLst>
          </a:custGeom>
          <a:blipFill>
            <a:blip r:embed="rId4"/>
            <a:stretch>
              <a:fillRect l="0" t="0" r="0" b="0"/>
            </a:stretch>
          </a:blipFill>
        </p:spPr>
      </p:sp>
      <p:sp>
        <p:nvSpPr>
          <p:cNvPr name="TextBox 5" id="5"/>
          <p:cNvSpPr txBox="true"/>
          <p:nvPr/>
        </p:nvSpPr>
        <p:spPr>
          <a:xfrm rot="0">
            <a:off x="3198872" y="2308073"/>
            <a:ext cx="3174950" cy="481330"/>
          </a:xfrm>
          <a:prstGeom prst="rect">
            <a:avLst/>
          </a:prstGeom>
        </p:spPr>
        <p:txBody>
          <a:bodyPr anchor="t" rtlCol="false" tIns="0" lIns="0" bIns="0" rIns="0">
            <a:spAutoFit/>
          </a:bodyPr>
          <a:lstStyle/>
          <a:p>
            <a:pPr>
              <a:lnSpc>
                <a:spcPts val="3919"/>
              </a:lnSpc>
              <a:spcBef>
                <a:spcPct val="0"/>
              </a:spcBef>
            </a:pPr>
            <a:r>
              <a:rPr lang="en-US" sz="2799">
                <a:solidFill>
                  <a:srgbClr val="000000"/>
                </a:solidFill>
                <a:latin typeface="Garet 1"/>
              </a:rPr>
              <a:t>EHR Notifications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57389" y="793252"/>
            <a:ext cx="13939346" cy="8805435"/>
          </a:xfrm>
          <a:custGeom>
            <a:avLst/>
            <a:gdLst/>
            <a:ahLst/>
            <a:cxnLst/>
            <a:rect r="r" b="b" t="t" l="l"/>
            <a:pathLst>
              <a:path h="8805435" w="13939346">
                <a:moveTo>
                  <a:pt x="0" y="0"/>
                </a:moveTo>
                <a:lnTo>
                  <a:pt x="13939346" y="0"/>
                </a:lnTo>
                <a:lnTo>
                  <a:pt x="13939346" y="8805435"/>
                </a:lnTo>
                <a:lnTo>
                  <a:pt x="0" y="8805435"/>
                </a:lnTo>
                <a:lnTo>
                  <a:pt x="0" y="0"/>
                </a:lnTo>
                <a:close/>
              </a:path>
            </a:pathLst>
          </a:custGeom>
          <a:blipFill>
            <a:blip r:embed="rId2"/>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8F4EB"/>
        </a:solidFill>
      </p:bgPr>
    </p:bg>
    <p:spTree>
      <p:nvGrpSpPr>
        <p:cNvPr id="1" name=""/>
        <p:cNvGrpSpPr/>
        <p:nvPr/>
      </p:nvGrpSpPr>
      <p:grpSpPr>
        <a:xfrm>
          <a:off x="0" y="0"/>
          <a:ext cx="0" cy="0"/>
          <a:chOff x="0" y="0"/>
          <a:chExt cx="0" cy="0"/>
        </a:xfrm>
      </p:grpSpPr>
      <p:grpSp>
        <p:nvGrpSpPr>
          <p:cNvPr name="Group 2" id="2"/>
          <p:cNvGrpSpPr/>
          <p:nvPr/>
        </p:nvGrpSpPr>
        <p:grpSpPr>
          <a:xfrm rot="0">
            <a:off x="10402444" y="1229469"/>
            <a:ext cx="5994329" cy="1340072"/>
            <a:chOff x="0" y="0"/>
            <a:chExt cx="1578753" cy="352941"/>
          </a:xfrm>
        </p:grpSpPr>
        <p:sp>
          <p:nvSpPr>
            <p:cNvPr name="Freeform 3" id="3"/>
            <p:cNvSpPr/>
            <p:nvPr/>
          </p:nvSpPr>
          <p:spPr>
            <a:xfrm flipH="false" flipV="false" rot="0">
              <a:off x="0" y="0"/>
              <a:ext cx="1578753" cy="352941"/>
            </a:xfrm>
            <a:custGeom>
              <a:avLst/>
              <a:gdLst/>
              <a:ahLst/>
              <a:cxnLst/>
              <a:rect r="r" b="b" t="t" l="l"/>
              <a:pathLst>
                <a:path h="352941" w="1578753">
                  <a:moveTo>
                    <a:pt x="14207" y="0"/>
                  </a:moveTo>
                  <a:lnTo>
                    <a:pt x="1564546" y="0"/>
                  </a:lnTo>
                  <a:cubicBezTo>
                    <a:pt x="1568314" y="0"/>
                    <a:pt x="1571928" y="1497"/>
                    <a:pt x="1574592" y="4161"/>
                  </a:cubicBezTo>
                  <a:cubicBezTo>
                    <a:pt x="1577257" y="6825"/>
                    <a:pt x="1578753" y="10439"/>
                    <a:pt x="1578753" y="14207"/>
                  </a:cubicBezTo>
                  <a:lnTo>
                    <a:pt x="1578753" y="338734"/>
                  </a:lnTo>
                  <a:cubicBezTo>
                    <a:pt x="1578753" y="342502"/>
                    <a:pt x="1577257" y="346115"/>
                    <a:pt x="1574592" y="348780"/>
                  </a:cubicBezTo>
                  <a:cubicBezTo>
                    <a:pt x="1571928" y="351444"/>
                    <a:pt x="1568314" y="352941"/>
                    <a:pt x="1564546" y="352941"/>
                  </a:cubicBezTo>
                  <a:lnTo>
                    <a:pt x="14207" y="352941"/>
                  </a:lnTo>
                  <a:cubicBezTo>
                    <a:pt x="10439" y="352941"/>
                    <a:pt x="6825" y="351444"/>
                    <a:pt x="4161" y="348780"/>
                  </a:cubicBezTo>
                  <a:cubicBezTo>
                    <a:pt x="1497" y="346115"/>
                    <a:pt x="0" y="342502"/>
                    <a:pt x="0" y="338734"/>
                  </a:cubicBezTo>
                  <a:lnTo>
                    <a:pt x="0" y="14207"/>
                  </a:lnTo>
                  <a:cubicBezTo>
                    <a:pt x="0" y="10439"/>
                    <a:pt x="1497" y="6825"/>
                    <a:pt x="4161" y="4161"/>
                  </a:cubicBezTo>
                  <a:cubicBezTo>
                    <a:pt x="6825" y="1497"/>
                    <a:pt x="10439" y="0"/>
                    <a:pt x="14207" y="0"/>
                  </a:cubicBezTo>
                  <a:close/>
                </a:path>
              </a:pathLst>
            </a:custGeom>
            <a:solidFill>
              <a:srgbClr val="31B0A0"/>
            </a:solidFill>
            <a:ln w="28575" cap="sq">
              <a:solidFill>
                <a:srgbClr val="000000"/>
              </a:solidFill>
              <a:prstDash val="solid"/>
              <a:miter/>
            </a:ln>
          </p:spPr>
        </p:sp>
        <p:sp>
          <p:nvSpPr>
            <p:cNvPr name="TextBox 4" id="4"/>
            <p:cNvSpPr txBox="true"/>
            <p:nvPr/>
          </p:nvSpPr>
          <p:spPr>
            <a:xfrm>
              <a:off x="0" y="-47625"/>
              <a:ext cx="1578753" cy="400566"/>
            </a:xfrm>
            <a:prstGeom prst="rect">
              <a:avLst/>
            </a:prstGeom>
          </p:spPr>
          <p:txBody>
            <a:bodyPr anchor="ctr" rtlCol="false" tIns="71438" lIns="71438" bIns="71438" rIns="71438"/>
            <a:lstStyle/>
            <a:p>
              <a:pPr algn="ctr">
                <a:lnSpc>
                  <a:spcPts val="2982"/>
                </a:lnSpc>
              </a:pPr>
              <a:r>
                <a:rPr lang="en-US" sz="2100" spc="105">
                  <a:solidFill>
                    <a:srgbClr val="FFFFFF"/>
                  </a:solidFill>
                  <a:latin typeface="Garet 2"/>
                </a:rPr>
                <a:t>Virtual Performance </a:t>
              </a:r>
            </a:p>
            <a:p>
              <a:pPr algn="ctr">
                <a:lnSpc>
                  <a:spcPts val="2982"/>
                </a:lnSpc>
              </a:pPr>
              <a:r>
                <a:rPr lang="en-US" sz="2100" spc="105">
                  <a:solidFill>
                    <a:srgbClr val="FFFFFF"/>
                  </a:solidFill>
                  <a:latin typeface="Garet 2"/>
                </a:rPr>
                <a:t>Outcomes Plan (vPOP) </a:t>
              </a:r>
            </a:p>
            <a:p>
              <a:pPr algn="ctr">
                <a:lnSpc>
                  <a:spcPts val="2982"/>
                </a:lnSpc>
              </a:pPr>
              <a:r>
                <a:rPr lang="en-US" sz="2100" spc="105">
                  <a:solidFill>
                    <a:srgbClr val="FFFFFF"/>
                  </a:solidFill>
                  <a:latin typeface="Garet 2"/>
                </a:rPr>
                <a:t>Pop ups or Tabs</a:t>
              </a:r>
            </a:p>
          </p:txBody>
        </p:sp>
      </p:grpSp>
      <p:grpSp>
        <p:nvGrpSpPr>
          <p:cNvPr name="Group 5" id="5"/>
          <p:cNvGrpSpPr/>
          <p:nvPr/>
        </p:nvGrpSpPr>
        <p:grpSpPr>
          <a:xfrm rot="0">
            <a:off x="1028700" y="8133735"/>
            <a:ext cx="3756511" cy="1124565"/>
            <a:chOff x="0" y="0"/>
            <a:chExt cx="989369" cy="296182"/>
          </a:xfrm>
        </p:grpSpPr>
        <p:sp>
          <p:nvSpPr>
            <p:cNvPr name="Freeform 6" id="6"/>
            <p:cNvSpPr/>
            <p:nvPr/>
          </p:nvSpPr>
          <p:spPr>
            <a:xfrm flipH="false" flipV="false" rot="0">
              <a:off x="0" y="0"/>
              <a:ext cx="989369" cy="296182"/>
            </a:xfrm>
            <a:custGeom>
              <a:avLst/>
              <a:gdLst/>
              <a:ahLst/>
              <a:cxnLst/>
              <a:rect r="r" b="b" t="t" l="l"/>
              <a:pathLst>
                <a:path h="296182" w="989369">
                  <a:moveTo>
                    <a:pt x="22670" y="0"/>
                  </a:moveTo>
                  <a:lnTo>
                    <a:pt x="966699" y="0"/>
                  </a:lnTo>
                  <a:cubicBezTo>
                    <a:pt x="972712" y="0"/>
                    <a:pt x="978478" y="2388"/>
                    <a:pt x="982729" y="6640"/>
                  </a:cubicBezTo>
                  <a:cubicBezTo>
                    <a:pt x="986981" y="10891"/>
                    <a:pt x="989369" y="16658"/>
                    <a:pt x="989369" y="22670"/>
                  </a:cubicBezTo>
                  <a:lnTo>
                    <a:pt x="989369" y="273511"/>
                  </a:lnTo>
                  <a:cubicBezTo>
                    <a:pt x="989369" y="286032"/>
                    <a:pt x="979219" y="296182"/>
                    <a:pt x="966699" y="296182"/>
                  </a:cubicBezTo>
                  <a:lnTo>
                    <a:pt x="22670" y="296182"/>
                  </a:lnTo>
                  <a:cubicBezTo>
                    <a:pt x="16658" y="296182"/>
                    <a:pt x="10891" y="293793"/>
                    <a:pt x="6640" y="289542"/>
                  </a:cubicBezTo>
                  <a:cubicBezTo>
                    <a:pt x="2388" y="285290"/>
                    <a:pt x="0" y="279524"/>
                    <a:pt x="0" y="273511"/>
                  </a:cubicBezTo>
                  <a:lnTo>
                    <a:pt x="0" y="22670"/>
                  </a:lnTo>
                  <a:cubicBezTo>
                    <a:pt x="0" y="16658"/>
                    <a:pt x="2388" y="10891"/>
                    <a:pt x="6640" y="6640"/>
                  </a:cubicBezTo>
                  <a:cubicBezTo>
                    <a:pt x="10891" y="2388"/>
                    <a:pt x="16658" y="0"/>
                    <a:pt x="22670" y="0"/>
                  </a:cubicBezTo>
                  <a:close/>
                </a:path>
              </a:pathLst>
            </a:custGeom>
            <a:solidFill>
              <a:srgbClr val="FFFFFF"/>
            </a:solidFill>
            <a:ln w="28575" cap="sq">
              <a:solidFill>
                <a:srgbClr val="000000"/>
              </a:solidFill>
              <a:prstDash val="solid"/>
              <a:miter/>
            </a:ln>
          </p:spPr>
        </p:sp>
        <p:sp>
          <p:nvSpPr>
            <p:cNvPr name="TextBox 7" id="7"/>
            <p:cNvSpPr txBox="true"/>
            <p:nvPr/>
          </p:nvSpPr>
          <p:spPr>
            <a:xfrm>
              <a:off x="0" y="-66675"/>
              <a:ext cx="989369" cy="362857"/>
            </a:xfrm>
            <a:prstGeom prst="rect">
              <a:avLst/>
            </a:prstGeom>
          </p:spPr>
          <p:txBody>
            <a:bodyPr anchor="ctr" rtlCol="false" tIns="71438" lIns="71438" bIns="71438" rIns="71438"/>
            <a:lstStyle/>
            <a:p>
              <a:pPr algn="ctr">
                <a:lnSpc>
                  <a:spcPts val="4792"/>
                </a:lnSpc>
              </a:pPr>
              <a:r>
                <a:rPr lang="en-US" sz="3375" spc="168">
                  <a:solidFill>
                    <a:srgbClr val="000000"/>
                  </a:solidFill>
                  <a:latin typeface="Garet 2 Bold"/>
                </a:rPr>
                <a:t> Data Sources</a:t>
              </a:r>
            </a:p>
          </p:txBody>
        </p:sp>
      </p:grpSp>
      <p:sp>
        <p:nvSpPr>
          <p:cNvPr name="Freeform 8" id="8"/>
          <p:cNvSpPr/>
          <p:nvPr/>
        </p:nvSpPr>
        <p:spPr>
          <a:xfrm flipH="false" flipV="false" rot="-10800000">
            <a:off x="3775198" y="930624"/>
            <a:ext cx="1010014" cy="7031740"/>
          </a:xfrm>
          <a:custGeom>
            <a:avLst/>
            <a:gdLst/>
            <a:ahLst/>
            <a:cxnLst/>
            <a:rect r="r" b="b" t="t" l="l"/>
            <a:pathLst>
              <a:path h="7031740" w="1010014">
                <a:moveTo>
                  <a:pt x="0" y="0"/>
                </a:moveTo>
                <a:lnTo>
                  <a:pt x="1010013" y="0"/>
                </a:lnTo>
                <a:lnTo>
                  <a:pt x="1010013" y="7031739"/>
                </a:lnTo>
                <a:lnTo>
                  <a:pt x="0" y="703173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9" id="9"/>
          <p:cNvGrpSpPr/>
          <p:nvPr/>
        </p:nvGrpSpPr>
        <p:grpSpPr>
          <a:xfrm rot="0">
            <a:off x="10531407" y="5846210"/>
            <a:ext cx="5865365" cy="644905"/>
            <a:chOff x="0" y="0"/>
            <a:chExt cx="1544788" cy="169852"/>
          </a:xfrm>
        </p:grpSpPr>
        <p:sp>
          <p:nvSpPr>
            <p:cNvPr name="Freeform 10" id="10"/>
            <p:cNvSpPr/>
            <p:nvPr/>
          </p:nvSpPr>
          <p:spPr>
            <a:xfrm flipH="false" flipV="false" rot="0">
              <a:off x="0" y="0"/>
              <a:ext cx="1544788" cy="169852"/>
            </a:xfrm>
            <a:custGeom>
              <a:avLst/>
              <a:gdLst/>
              <a:ahLst/>
              <a:cxnLst/>
              <a:rect r="r" b="b" t="t" l="l"/>
              <a:pathLst>
                <a:path h="169852" w="1544788">
                  <a:moveTo>
                    <a:pt x="14519" y="0"/>
                  </a:moveTo>
                  <a:lnTo>
                    <a:pt x="1530268" y="0"/>
                  </a:lnTo>
                  <a:cubicBezTo>
                    <a:pt x="1534119" y="0"/>
                    <a:pt x="1537812" y="1530"/>
                    <a:pt x="1540535" y="4253"/>
                  </a:cubicBezTo>
                  <a:cubicBezTo>
                    <a:pt x="1543258" y="6976"/>
                    <a:pt x="1544788" y="10669"/>
                    <a:pt x="1544788" y="14519"/>
                  </a:cubicBezTo>
                  <a:lnTo>
                    <a:pt x="1544788" y="155332"/>
                  </a:lnTo>
                  <a:cubicBezTo>
                    <a:pt x="1544788" y="159183"/>
                    <a:pt x="1543258" y="162876"/>
                    <a:pt x="1540535" y="165599"/>
                  </a:cubicBezTo>
                  <a:cubicBezTo>
                    <a:pt x="1537812" y="168322"/>
                    <a:pt x="1534119" y="169852"/>
                    <a:pt x="1530268" y="169852"/>
                  </a:cubicBezTo>
                  <a:lnTo>
                    <a:pt x="14519" y="169852"/>
                  </a:lnTo>
                  <a:cubicBezTo>
                    <a:pt x="10669" y="169852"/>
                    <a:pt x="6976" y="168322"/>
                    <a:pt x="4253" y="165599"/>
                  </a:cubicBezTo>
                  <a:cubicBezTo>
                    <a:pt x="1530" y="162876"/>
                    <a:pt x="0" y="159183"/>
                    <a:pt x="0" y="155332"/>
                  </a:cubicBezTo>
                  <a:lnTo>
                    <a:pt x="0" y="14519"/>
                  </a:lnTo>
                  <a:cubicBezTo>
                    <a:pt x="0" y="10669"/>
                    <a:pt x="1530" y="6976"/>
                    <a:pt x="4253" y="4253"/>
                  </a:cubicBezTo>
                  <a:cubicBezTo>
                    <a:pt x="6976" y="1530"/>
                    <a:pt x="10669" y="0"/>
                    <a:pt x="14519" y="0"/>
                  </a:cubicBezTo>
                  <a:close/>
                </a:path>
              </a:pathLst>
            </a:custGeom>
            <a:solidFill>
              <a:srgbClr val="31B0A0"/>
            </a:solidFill>
            <a:ln w="28575" cap="sq">
              <a:solidFill>
                <a:srgbClr val="000000"/>
              </a:solidFill>
              <a:prstDash val="solid"/>
              <a:miter/>
            </a:ln>
          </p:spPr>
        </p:sp>
        <p:sp>
          <p:nvSpPr>
            <p:cNvPr name="TextBox 11" id="11"/>
            <p:cNvSpPr txBox="true"/>
            <p:nvPr/>
          </p:nvSpPr>
          <p:spPr>
            <a:xfrm>
              <a:off x="0" y="-47625"/>
              <a:ext cx="1544788" cy="217477"/>
            </a:xfrm>
            <a:prstGeom prst="rect">
              <a:avLst/>
            </a:prstGeom>
          </p:spPr>
          <p:txBody>
            <a:bodyPr anchor="ctr" rtlCol="false" tIns="71438" lIns="71438" bIns="71438" rIns="71438"/>
            <a:lstStyle/>
            <a:p>
              <a:pPr algn="ctr">
                <a:lnSpc>
                  <a:spcPts val="2982"/>
                </a:lnSpc>
              </a:pPr>
              <a:r>
                <a:rPr lang="en-US" sz="2100" spc="105">
                  <a:solidFill>
                    <a:srgbClr val="FFFFFF"/>
                  </a:solidFill>
                  <a:latin typeface="Garet 2"/>
                </a:rPr>
                <a:t>FHIR Health History</a:t>
              </a:r>
            </a:p>
          </p:txBody>
        </p:sp>
      </p:grpSp>
      <p:sp>
        <p:nvSpPr>
          <p:cNvPr name="Freeform 12" id="12"/>
          <p:cNvSpPr/>
          <p:nvPr/>
        </p:nvSpPr>
        <p:spPr>
          <a:xfrm flipH="false" flipV="false" rot="0">
            <a:off x="10531407" y="2894309"/>
            <a:ext cx="5736402" cy="2349046"/>
          </a:xfrm>
          <a:custGeom>
            <a:avLst/>
            <a:gdLst/>
            <a:ahLst/>
            <a:cxnLst/>
            <a:rect r="r" b="b" t="t" l="l"/>
            <a:pathLst>
              <a:path h="2349046" w="5736402">
                <a:moveTo>
                  <a:pt x="0" y="0"/>
                </a:moveTo>
                <a:lnTo>
                  <a:pt x="5736402" y="0"/>
                </a:lnTo>
                <a:lnTo>
                  <a:pt x="5736402" y="2349047"/>
                </a:lnTo>
                <a:lnTo>
                  <a:pt x="0" y="2349047"/>
                </a:lnTo>
                <a:lnTo>
                  <a:pt x="0" y="0"/>
                </a:lnTo>
                <a:close/>
              </a:path>
            </a:pathLst>
          </a:custGeom>
          <a:blipFill>
            <a:blip r:embed="rId4"/>
            <a:stretch>
              <a:fillRect l="0" t="0" r="0" b="0"/>
            </a:stretch>
          </a:blipFill>
        </p:spPr>
      </p:sp>
      <p:sp>
        <p:nvSpPr>
          <p:cNvPr name="Freeform 13" id="13"/>
          <p:cNvSpPr/>
          <p:nvPr/>
        </p:nvSpPr>
        <p:spPr>
          <a:xfrm flipH="false" flipV="false" rot="0">
            <a:off x="8652692" y="1899505"/>
            <a:ext cx="1636646" cy="1931146"/>
          </a:xfrm>
          <a:custGeom>
            <a:avLst/>
            <a:gdLst/>
            <a:ahLst/>
            <a:cxnLst/>
            <a:rect r="r" b="b" t="t" l="l"/>
            <a:pathLst>
              <a:path h="1931146" w="1636646">
                <a:moveTo>
                  <a:pt x="0" y="0"/>
                </a:moveTo>
                <a:lnTo>
                  <a:pt x="1636646" y="0"/>
                </a:lnTo>
                <a:lnTo>
                  <a:pt x="1636646" y="1931146"/>
                </a:lnTo>
                <a:lnTo>
                  <a:pt x="0" y="1931146"/>
                </a:lnTo>
                <a:lnTo>
                  <a:pt x="0" y="0"/>
                </a:lnTo>
                <a:close/>
              </a:path>
            </a:pathLst>
          </a:custGeom>
          <a:blipFill>
            <a:blip r:embed="rId5"/>
            <a:stretch>
              <a:fillRect l="0" t="0" r="0" b="0"/>
            </a:stretch>
          </a:blipFill>
        </p:spPr>
      </p:sp>
      <p:sp>
        <p:nvSpPr>
          <p:cNvPr name="Freeform 14" id="14"/>
          <p:cNvSpPr/>
          <p:nvPr/>
        </p:nvSpPr>
        <p:spPr>
          <a:xfrm flipH="false" flipV="false" rot="3970001">
            <a:off x="7690925" y="4817152"/>
            <a:ext cx="2418699" cy="2853922"/>
          </a:xfrm>
          <a:custGeom>
            <a:avLst/>
            <a:gdLst/>
            <a:ahLst/>
            <a:cxnLst/>
            <a:rect r="r" b="b" t="t" l="l"/>
            <a:pathLst>
              <a:path h="2853922" w="2418699">
                <a:moveTo>
                  <a:pt x="0" y="0"/>
                </a:moveTo>
                <a:lnTo>
                  <a:pt x="2418699" y="0"/>
                </a:lnTo>
                <a:lnTo>
                  <a:pt x="2418699" y="2853922"/>
                </a:lnTo>
                <a:lnTo>
                  <a:pt x="0" y="2853922"/>
                </a:lnTo>
                <a:lnTo>
                  <a:pt x="0" y="0"/>
                </a:lnTo>
                <a:close/>
              </a:path>
            </a:pathLst>
          </a:custGeom>
          <a:blipFill>
            <a:blip r:embed="rId5"/>
            <a:stretch>
              <a:fillRect l="0" t="0" r="0" b="0"/>
            </a:stretch>
          </a:blipFill>
        </p:spPr>
      </p:sp>
      <p:sp>
        <p:nvSpPr>
          <p:cNvPr name="Freeform 15" id="15"/>
          <p:cNvSpPr/>
          <p:nvPr/>
        </p:nvSpPr>
        <p:spPr>
          <a:xfrm flipH="false" flipV="false" rot="0">
            <a:off x="11237829" y="6593905"/>
            <a:ext cx="4452521" cy="3079660"/>
          </a:xfrm>
          <a:custGeom>
            <a:avLst/>
            <a:gdLst/>
            <a:ahLst/>
            <a:cxnLst/>
            <a:rect r="r" b="b" t="t" l="l"/>
            <a:pathLst>
              <a:path h="3079660" w="4452521">
                <a:moveTo>
                  <a:pt x="0" y="0"/>
                </a:moveTo>
                <a:lnTo>
                  <a:pt x="4452521" y="0"/>
                </a:lnTo>
                <a:lnTo>
                  <a:pt x="4452521" y="3079660"/>
                </a:lnTo>
                <a:lnTo>
                  <a:pt x="0" y="3079660"/>
                </a:lnTo>
                <a:lnTo>
                  <a:pt x="0" y="0"/>
                </a:lnTo>
                <a:close/>
              </a:path>
            </a:pathLst>
          </a:custGeom>
          <a:blipFill>
            <a:blip r:embed="rId6"/>
            <a:stretch>
              <a:fillRect l="0" t="0" r="0" b="0"/>
            </a:stretch>
          </a:blipFill>
        </p:spPr>
      </p:sp>
      <p:sp>
        <p:nvSpPr>
          <p:cNvPr name="Freeform 16" id="16"/>
          <p:cNvSpPr/>
          <p:nvPr/>
        </p:nvSpPr>
        <p:spPr>
          <a:xfrm flipH="false" flipV="false" rot="0">
            <a:off x="4785211" y="3326455"/>
            <a:ext cx="5086849" cy="2060174"/>
          </a:xfrm>
          <a:custGeom>
            <a:avLst/>
            <a:gdLst/>
            <a:ahLst/>
            <a:cxnLst/>
            <a:rect r="r" b="b" t="t" l="l"/>
            <a:pathLst>
              <a:path h="2060174" w="5086849">
                <a:moveTo>
                  <a:pt x="0" y="0"/>
                </a:moveTo>
                <a:lnTo>
                  <a:pt x="5086850" y="0"/>
                </a:lnTo>
                <a:lnTo>
                  <a:pt x="5086850" y="2060174"/>
                </a:lnTo>
                <a:lnTo>
                  <a:pt x="0" y="2060174"/>
                </a:lnTo>
                <a:lnTo>
                  <a:pt x="0" y="0"/>
                </a:lnTo>
                <a:close/>
              </a:path>
            </a:pathLst>
          </a:custGeom>
          <a:blipFill>
            <a:blip r:embed="rId7"/>
            <a:stretch>
              <a:fillRect l="0" t="0" r="0" b="0"/>
            </a:stretch>
          </a:blipFill>
        </p:spPr>
      </p:sp>
      <p:sp>
        <p:nvSpPr>
          <p:cNvPr name="TextBox 17" id="17"/>
          <p:cNvSpPr txBox="true"/>
          <p:nvPr/>
        </p:nvSpPr>
        <p:spPr>
          <a:xfrm rot="0">
            <a:off x="426789" y="2427672"/>
            <a:ext cx="3405923" cy="4707255"/>
          </a:xfrm>
          <a:prstGeom prst="rect">
            <a:avLst/>
          </a:prstGeom>
        </p:spPr>
        <p:txBody>
          <a:bodyPr anchor="t" rtlCol="false" tIns="0" lIns="0" bIns="0" rIns="0">
            <a:spAutoFit/>
          </a:bodyPr>
          <a:lstStyle/>
          <a:p>
            <a:pPr marL="388620" indent="-194310" lvl="1">
              <a:lnSpc>
                <a:spcPts val="2520"/>
              </a:lnSpc>
              <a:buFont typeface="Arial"/>
              <a:buChar char="•"/>
            </a:pPr>
            <a:r>
              <a:rPr lang="en-US" sz="1800">
                <a:solidFill>
                  <a:srgbClr val="18072B"/>
                </a:solidFill>
                <a:latin typeface="Garet 1"/>
              </a:rPr>
              <a:t>Claims Data</a:t>
            </a:r>
          </a:p>
          <a:p>
            <a:pPr marL="777240" indent="-259080" lvl="2">
              <a:lnSpc>
                <a:spcPts val="2520"/>
              </a:lnSpc>
              <a:buFont typeface="Arial"/>
              <a:buChar char="⚬"/>
            </a:pPr>
            <a:r>
              <a:rPr lang="en-US" sz="1800">
                <a:solidFill>
                  <a:srgbClr val="18072B"/>
                </a:solidFill>
                <a:latin typeface="Garet 1"/>
              </a:rPr>
              <a:t>Medicare</a:t>
            </a:r>
          </a:p>
          <a:p>
            <a:pPr marL="777240" indent="-259080" lvl="2">
              <a:lnSpc>
                <a:spcPts val="2520"/>
              </a:lnSpc>
              <a:buFont typeface="Arial"/>
              <a:buChar char="⚬"/>
            </a:pPr>
            <a:r>
              <a:rPr lang="en-US" sz="1800">
                <a:solidFill>
                  <a:srgbClr val="18072B"/>
                </a:solidFill>
                <a:latin typeface="Garet 1"/>
              </a:rPr>
              <a:t>Medicaid</a:t>
            </a:r>
          </a:p>
          <a:p>
            <a:pPr marL="777240" indent="-259080" lvl="2">
              <a:lnSpc>
                <a:spcPts val="2520"/>
              </a:lnSpc>
              <a:buFont typeface="Arial"/>
              <a:buChar char="⚬"/>
            </a:pPr>
            <a:r>
              <a:rPr lang="en-US" sz="1800">
                <a:solidFill>
                  <a:srgbClr val="18072B"/>
                </a:solidFill>
                <a:latin typeface="Garet 1"/>
              </a:rPr>
              <a:t>Medicare Advantage</a:t>
            </a:r>
          </a:p>
          <a:p>
            <a:pPr marL="777240" indent="-259080" lvl="2">
              <a:lnSpc>
                <a:spcPts val="2520"/>
              </a:lnSpc>
              <a:buFont typeface="Arial"/>
              <a:buChar char="⚬"/>
            </a:pPr>
            <a:r>
              <a:rPr lang="en-US" sz="1800">
                <a:solidFill>
                  <a:srgbClr val="18072B"/>
                </a:solidFill>
                <a:latin typeface="Garet 1"/>
              </a:rPr>
              <a:t>Commercial</a:t>
            </a:r>
          </a:p>
          <a:p>
            <a:pPr marL="777240" indent="-259080" lvl="2">
              <a:lnSpc>
                <a:spcPts val="2520"/>
              </a:lnSpc>
              <a:buFont typeface="Arial"/>
              <a:buChar char="⚬"/>
            </a:pPr>
            <a:r>
              <a:rPr lang="en-US" sz="1800">
                <a:solidFill>
                  <a:srgbClr val="18072B"/>
                </a:solidFill>
                <a:latin typeface="Garet 1"/>
              </a:rPr>
              <a:t>Self-Insured Employer</a:t>
            </a:r>
          </a:p>
          <a:p>
            <a:pPr marL="777240" indent="-259080" lvl="2">
              <a:lnSpc>
                <a:spcPts val="2520"/>
              </a:lnSpc>
              <a:buFont typeface="Arial"/>
              <a:buChar char="⚬"/>
            </a:pPr>
            <a:r>
              <a:rPr lang="en-US" sz="1800">
                <a:solidFill>
                  <a:srgbClr val="18072B"/>
                </a:solidFill>
                <a:latin typeface="Garet 1"/>
              </a:rPr>
              <a:t>TPA</a:t>
            </a:r>
          </a:p>
          <a:p>
            <a:pPr marL="388620" indent="-194310" lvl="1">
              <a:lnSpc>
                <a:spcPts val="2520"/>
              </a:lnSpc>
              <a:buFont typeface="Arial"/>
              <a:buChar char="•"/>
            </a:pPr>
            <a:r>
              <a:rPr lang="en-US" sz="1800">
                <a:solidFill>
                  <a:srgbClr val="18072B"/>
                </a:solidFill>
                <a:latin typeface="Garet 1"/>
              </a:rPr>
              <a:t>Device Data</a:t>
            </a:r>
          </a:p>
          <a:p>
            <a:pPr marL="388620" indent="-194310" lvl="1">
              <a:lnSpc>
                <a:spcPts val="2520"/>
              </a:lnSpc>
              <a:buFont typeface="Arial"/>
              <a:buChar char="•"/>
            </a:pPr>
            <a:r>
              <a:rPr lang="en-US" sz="1800">
                <a:solidFill>
                  <a:srgbClr val="18072B"/>
                </a:solidFill>
                <a:latin typeface="Garet 1"/>
              </a:rPr>
              <a:t>Consumer Input</a:t>
            </a:r>
          </a:p>
          <a:p>
            <a:pPr marL="388620" indent="-194310" lvl="1">
              <a:lnSpc>
                <a:spcPts val="2520"/>
              </a:lnSpc>
              <a:buFont typeface="Arial"/>
              <a:buChar char="•"/>
            </a:pPr>
            <a:r>
              <a:rPr lang="en-US" sz="1800">
                <a:solidFill>
                  <a:srgbClr val="18072B"/>
                </a:solidFill>
                <a:latin typeface="Garet 1"/>
              </a:rPr>
              <a:t>EHR Clinical</a:t>
            </a:r>
          </a:p>
          <a:p>
            <a:pPr marL="777240" indent="-259080" lvl="2">
              <a:lnSpc>
                <a:spcPts val="2520"/>
              </a:lnSpc>
              <a:buFont typeface="Arial"/>
              <a:buChar char="⚬"/>
            </a:pPr>
            <a:r>
              <a:rPr lang="en-US" sz="1800">
                <a:solidFill>
                  <a:srgbClr val="18072B"/>
                </a:solidFill>
                <a:latin typeface="Garet 1"/>
              </a:rPr>
              <a:t>QRDA</a:t>
            </a:r>
          </a:p>
          <a:p>
            <a:pPr marL="777240" indent="-259080" lvl="2">
              <a:lnSpc>
                <a:spcPts val="2520"/>
              </a:lnSpc>
              <a:buFont typeface="Arial"/>
              <a:buChar char="⚬"/>
            </a:pPr>
            <a:r>
              <a:rPr lang="en-US" sz="1800">
                <a:solidFill>
                  <a:srgbClr val="18072B"/>
                </a:solidFill>
                <a:latin typeface="Garet 1"/>
              </a:rPr>
              <a:t>FHIR</a:t>
            </a:r>
          </a:p>
          <a:p>
            <a:pPr marL="777240" indent="-259080" lvl="2">
              <a:lnSpc>
                <a:spcPts val="2520"/>
              </a:lnSpc>
              <a:buFont typeface="Arial"/>
              <a:buChar char="⚬"/>
            </a:pPr>
            <a:r>
              <a:rPr lang="en-US" sz="1800">
                <a:solidFill>
                  <a:srgbClr val="18072B"/>
                </a:solidFill>
                <a:latin typeface="Garet 1"/>
              </a:rPr>
              <a:t>HL7 Lab</a:t>
            </a:r>
          </a:p>
          <a:p>
            <a:pPr marL="777240" indent="-259080" lvl="2">
              <a:lnSpc>
                <a:spcPts val="2520"/>
              </a:lnSpc>
              <a:buFont typeface="Arial"/>
              <a:buChar char="⚬"/>
            </a:pPr>
            <a:r>
              <a:rPr lang="en-US" sz="1800">
                <a:solidFill>
                  <a:srgbClr val="18072B"/>
                </a:solidFill>
                <a:latin typeface="Garet 1"/>
              </a:rPr>
              <a:t>ADT</a:t>
            </a:r>
          </a:p>
          <a:p>
            <a:pPr>
              <a:lnSpc>
                <a:spcPts val="2520"/>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sp>
        <p:nvSpPr>
          <p:cNvPr name="Freeform 3" id="3"/>
          <p:cNvSpPr/>
          <p:nvPr/>
        </p:nvSpPr>
        <p:spPr>
          <a:xfrm flipH="false" flipV="false" rot="-3199660">
            <a:off x="12456766" y="-7128419"/>
            <a:ext cx="12294563" cy="12182794"/>
          </a:xfrm>
          <a:custGeom>
            <a:avLst/>
            <a:gdLst/>
            <a:ahLst/>
            <a:cxnLst/>
            <a:rect r="r" b="b" t="t" l="l"/>
            <a:pathLst>
              <a:path h="12182794" w="12294563">
                <a:moveTo>
                  <a:pt x="0" y="0"/>
                </a:moveTo>
                <a:lnTo>
                  <a:pt x="12294563" y="0"/>
                </a:lnTo>
                <a:lnTo>
                  <a:pt x="12294563" y="12182795"/>
                </a:lnTo>
                <a:lnTo>
                  <a:pt x="0" y="12182795"/>
                </a:lnTo>
                <a:lnTo>
                  <a:pt x="0" y="0"/>
                </a:lnTo>
                <a:close/>
              </a:path>
            </a:pathLst>
          </a:custGeom>
          <a:blipFill>
            <a:blip r:embed="rId3">
              <a:alphaModFix amt="58000"/>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0232848" y="953770"/>
            <a:ext cx="2966607" cy="494919"/>
          </a:xfrm>
          <a:prstGeom prst="rect">
            <a:avLst/>
          </a:prstGeom>
        </p:spPr>
        <p:txBody>
          <a:bodyPr anchor="t" rtlCol="false" tIns="0" lIns="0" bIns="0" rIns="0">
            <a:spAutoFit/>
          </a:bodyPr>
          <a:lstStyle/>
          <a:p>
            <a:pPr marL="0" indent="0" lvl="0">
              <a:lnSpc>
                <a:spcPts val="3408"/>
              </a:lnSpc>
            </a:pPr>
            <a:r>
              <a:rPr lang="en-US" sz="2400">
                <a:solidFill>
                  <a:srgbClr val="FFBD59"/>
                </a:solidFill>
                <a:latin typeface="Mont Bold"/>
              </a:rPr>
              <a:t>HCC Coding</a:t>
            </a:r>
          </a:p>
        </p:txBody>
      </p:sp>
      <p:sp>
        <p:nvSpPr>
          <p:cNvPr name="TextBox 5" id="5"/>
          <p:cNvSpPr txBox="true"/>
          <p:nvPr/>
        </p:nvSpPr>
        <p:spPr>
          <a:xfrm rot="0">
            <a:off x="992334" y="971550"/>
            <a:ext cx="7391134" cy="538480"/>
          </a:xfrm>
          <a:prstGeom prst="rect">
            <a:avLst/>
          </a:prstGeom>
        </p:spPr>
        <p:txBody>
          <a:bodyPr anchor="t" rtlCol="false" tIns="0" lIns="0" bIns="0" rIns="0">
            <a:spAutoFit/>
          </a:bodyPr>
          <a:lstStyle/>
          <a:p>
            <a:pPr marL="0" indent="0" lvl="0">
              <a:lnSpc>
                <a:spcPts val="3200"/>
              </a:lnSpc>
            </a:pPr>
            <a:r>
              <a:rPr lang="en-US" sz="3200">
                <a:solidFill>
                  <a:srgbClr val="FFBD59"/>
                </a:solidFill>
                <a:latin typeface="Mont Heavy"/>
              </a:rPr>
              <a:t>Types of FHIR BOT Notifications</a:t>
            </a:r>
          </a:p>
        </p:txBody>
      </p:sp>
      <p:sp>
        <p:nvSpPr>
          <p:cNvPr name="TextBox 6" id="6"/>
          <p:cNvSpPr txBox="true"/>
          <p:nvPr/>
        </p:nvSpPr>
        <p:spPr>
          <a:xfrm rot="0">
            <a:off x="1028700" y="2029272"/>
            <a:ext cx="3868704" cy="494919"/>
          </a:xfrm>
          <a:prstGeom prst="rect">
            <a:avLst/>
          </a:prstGeom>
        </p:spPr>
        <p:txBody>
          <a:bodyPr anchor="t" rtlCol="false" tIns="0" lIns="0" bIns="0" rIns="0">
            <a:spAutoFit/>
          </a:bodyPr>
          <a:lstStyle/>
          <a:p>
            <a:pPr marL="0" indent="0" lvl="0">
              <a:lnSpc>
                <a:spcPts val="3408"/>
              </a:lnSpc>
            </a:pPr>
            <a:r>
              <a:rPr lang="en-US" sz="2400">
                <a:solidFill>
                  <a:srgbClr val="FFBD59"/>
                </a:solidFill>
                <a:latin typeface="Mont Bold"/>
              </a:rPr>
              <a:t>Cost Reduction</a:t>
            </a:r>
          </a:p>
        </p:txBody>
      </p:sp>
      <p:sp>
        <p:nvSpPr>
          <p:cNvPr name="TextBox 7" id="7"/>
          <p:cNvSpPr txBox="true"/>
          <p:nvPr/>
        </p:nvSpPr>
        <p:spPr>
          <a:xfrm rot="0">
            <a:off x="1028700" y="5471024"/>
            <a:ext cx="2966607" cy="494919"/>
          </a:xfrm>
          <a:prstGeom prst="rect">
            <a:avLst/>
          </a:prstGeom>
        </p:spPr>
        <p:txBody>
          <a:bodyPr anchor="t" rtlCol="false" tIns="0" lIns="0" bIns="0" rIns="0">
            <a:spAutoFit/>
          </a:bodyPr>
          <a:lstStyle/>
          <a:p>
            <a:pPr marL="0" indent="0" lvl="0">
              <a:lnSpc>
                <a:spcPts val="3408"/>
              </a:lnSpc>
            </a:pPr>
            <a:r>
              <a:rPr lang="en-US" sz="2400">
                <a:solidFill>
                  <a:srgbClr val="FFBD59"/>
                </a:solidFill>
                <a:latin typeface="Mont Bold"/>
              </a:rPr>
              <a:t>Health Equity</a:t>
            </a:r>
          </a:p>
        </p:txBody>
      </p:sp>
      <p:sp>
        <p:nvSpPr>
          <p:cNvPr name="TextBox 8" id="8"/>
          <p:cNvSpPr txBox="true"/>
          <p:nvPr/>
        </p:nvSpPr>
        <p:spPr>
          <a:xfrm rot="0">
            <a:off x="10232848" y="4889627"/>
            <a:ext cx="2966607" cy="494919"/>
          </a:xfrm>
          <a:prstGeom prst="rect">
            <a:avLst/>
          </a:prstGeom>
        </p:spPr>
        <p:txBody>
          <a:bodyPr anchor="t" rtlCol="false" tIns="0" lIns="0" bIns="0" rIns="0">
            <a:spAutoFit/>
          </a:bodyPr>
          <a:lstStyle/>
          <a:p>
            <a:pPr marL="0" indent="0" lvl="0">
              <a:lnSpc>
                <a:spcPts val="3408"/>
              </a:lnSpc>
            </a:pPr>
            <a:r>
              <a:rPr lang="en-US" sz="2400">
                <a:solidFill>
                  <a:srgbClr val="FFBD59"/>
                </a:solidFill>
                <a:latin typeface="Mont Bold"/>
              </a:rPr>
              <a:t>Quality</a:t>
            </a:r>
          </a:p>
        </p:txBody>
      </p:sp>
      <p:sp>
        <p:nvSpPr>
          <p:cNvPr name="Freeform 9" id="9"/>
          <p:cNvSpPr/>
          <p:nvPr/>
        </p:nvSpPr>
        <p:spPr>
          <a:xfrm flipH="false" flipV="false" rot="0">
            <a:off x="992334" y="2594878"/>
            <a:ext cx="7256457" cy="2789668"/>
          </a:xfrm>
          <a:custGeom>
            <a:avLst/>
            <a:gdLst/>
            <a:ahLst/>
            <a:cxnLst/>
            <a:rect r="r" b="b" t="t" l="l"/>
            <a:pathLst>
              <a:path h="2789668" w="7256457">
                <a:moveTo>
                  <a:pt x="0" y="0"/>
                </a:moveTo>
                <a:lnTo>
                  <a:pt x="7256458" y="0"/>
                </a:lnTo>
                <a:lnTo>
                  <a:pt x="7256458" y="2789668"/>
                </a:lnTo>
                <a:lnTo>
                  <a:pt x="0" y="2789668"/>
                </a:lnTo>
                <a:lnTo>
                  <a:pt x="0" y="0"/>
                </a:lnTo>
                <a:close/>
              </a:path>
            </a:pathLst>
          </a:custGeom>
          <a:blipFill>
            <a:blip r:embed="rId5"/>
            <a:stretch>
              <a:fillRect l="0" t="0" r="0" b="0"/>
            </a:stretch>
          </a:blipFill>
        </p:spPr>
      </p:sp>
      <p:sp>
        <p:nvSpPr>
          <p:cNvPr name="Freeform 10" id="10"/>
          <p:cNvSpPr/>
          <p:nvPr/>
        </p:nvSpPr>
        <p:spPr>
          <a:xfrm flipH="false" flipV="false" rot="0">
            <a:off x="1028700" y="6046425"/>
            <a:ext cx="7256457" cy="3211875"/>
          </a:xfrm>
          <a:custGeom>
            <a:avLst/>
            <a:gdLst/>
            <a:ahLst/>
            <a:cxnLst/>
            <a:rect r="r" b="b" t="t" l="l"/>
            <a:pathLst>
              <a:path h="3211875" w="7256457">
                <a:moveTo>
                  <a:pt x="0" y="0"/>
                </a:moveTo>
                <a:lnTo>
                  <a:pt x="7256457" y="0"/>
                </a:lnTo>
                <a:lnTo>
                  <a:pt x="7256457" y="3211875"/>
                </a:lnTo>
                <a:lnTo>
                  <a:pt x="0" y="3211875"/>
                </a:lnTo>
                <a:lnTo>
                  <a:pt x="0" y="0"/>
                </a:lnTo>
                <a:close/>
              </a:path>
            </a:pathLst>
          </a:custGeom>
          <a:blipFill>
            <a:blip r:embed="rId6"/>
            <a:stretch>
              <a:fillRect l="0" t="0" r="0" b="0"/>
            </a:stretch>
          </a:blipFill>
        </p:spPr>
      </p:sp>
      <p:sp>
        <p:nvSpPr>
          <p:cNvPr name="Freeform 11" id="11"/>
          <p:cNvSpPr/>
          <p:nvPr/>
        </p:nvSpPr>
        <p:spPr>
          <a:xfrm flipH="false" flipV="false" rot="0">
            <a:off x="10232848" y="1508951"/>
            <a:ext cx="7026452" cy="3110069"/>
          </a:xfrm>
          <a:custGeom>
            <a:avLst/>
            <a:gdLst/>
            <a:ahLst/>
            <a:cxnLst/>
            <a:rect r="r" b="b" t="t" l="l"/>
            <a:pathLst>
              <a:path h="3110069" w="7026452">
                <a:moveTo>
                  <a:pt x="0" y="0"/>
                </a:moveTo>
                <a:lnTo>
                  <a:pt x="7026452" y="0"/>
                </a:lnTo>
                <a:lnTo>
                  <a:pt x="7026452" y="3110069"/>
                </a:lnTo>
                <a:lnTo>
                  <a:pt x="0" y="3110069"/>
                </a:lnTo>
                <a:lnTo>
                  <a:pt x="0" y="0"/>
                </a:lnTo>
                <a:close/>
              </a:path>
            </a:pathLst>
          </a:custGeom>
          <a:blipFill>
            <a:blip r:embed="rId7"/>
            <a:stretch>
              <a:fillRect l="0" t="0" r="0" b="0"/>
            </a:stretch>
          </a:blipFill>
        </p:spPr>
      </p:sp>
      <p:sp>
        <p:nvSpPr>
          <p:cNvPr name="Freeform 12" id="12"/>
          <p:cNvSpPr/>
          <p:nvPr/>
        </p:nvSpPr>
        <p:spPr>
          <a:xfrm flipH="false" flipV="false" rot="0">
            <a:off x="3995307" y="3747257"/>
            <a:ext cx="5779674" cy="2221934"/>
          </a:xfrm>
          <a:custGeom>
            <a:avLst/>
            <a:gdLst/>
            <a:ahLst/>
            <a:cxnLst/>
            <a:rect r="r" b="b" t="t" l="l"/>
            <a:pathLst>
              <a:path h="2221934" w="5779674">
                <a:moveTo>
                  <a:pt x="0" y="0"/>
                </a:moveTo>
                <a:lnTo>
                  <a:pt x="5779674" y="0"/>
                </a:lnTo>
                <a:lnTo>
                  <a:pt x="5779674" y="2221934"/>
                </a:lnTo>
                <a:lnTo>
                  <a:pt x="0" y="2221934"/>
                </a:lnTo>
                <a:lnTo>
                  <a:pt x="0" y="0"/>
                </a:lnTo>
                <a:close/>
              </a:path>
            </a:pathLst>
          </a:custGeom>
          <a:blipFill>
            <a:blip r:embed="rId8"/>
            <a:stretch>
              <a:fillRect l="0" t="0" r="0" b="0"/>
            </a:stretch>
          </a:blipFill>
        </p:spPr>
      </p:sp>
      <p:sp>
        <p:nvSpPr>
          <p:cNvPr name="Freeform 13" id="13"/>
          <p:cNvSpPr/>
          <p:nvPr/>
        </p:nvSpPr>
        <p:spPr>
          <a:xfrm flipH="false" flipV="false" rot="0">
            <a:off x="10232848" y="5544113"/>
            <a:ext cx="6236761" cy="3704258"/>
          </a:xfrm>
          <a:custGeom>
            <a:avLst/>
            <a:gdLst/>
            <a:ahLst/>
            <a:cxnLst/>
            <a:rect r="r" b="b" t="t" l="l"/>
            <a:pathLst>
              <a:path h="3704258" w="6236761">
                <a:moveTo>
                  <a:pt x="0" y="0"/>
                </a:moveTo>
                <a:lnTo>
                  <a:pt x="6236760" y="0"/>
                </a:lnTo>
                <a:lnTo>
                  <a:pt x="6236760" y="3704258"/>
                </a:lnTo>
                <a:lnTo>
                  <a:pt x="0" y="3704258"/>
                </a:lnTo>
                <a:lnTo>
                  <a:pt x="0" y="0"/>
                </a:lnTo>
                <a:close/>
              </a:path>
            </a:pathLst>
          </a:custGeom>
          <a:blipFill>
            <a:blip r:embed="rId9"/>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sp>
        <p:nvSpPr>
          <p:cNvPr name="AutoShape 3" id="3"/>
          <p:cNvSpPr/>
          <p:nvPr/>
        </p:nvSpPr>
        <p:spPr>
          <a:xfrm rot="11010">
            <a:off x="3196268" y="8105318"/>
            <a:ext cx="11895464" cy="0"/>
          </a:xfrm>
          <a:prstGeom prst="line">
            <a:avLst/>
          </a:prstGeom>
          <a:ln cap="rnd" w="95250">
            <a:solidFill>
              <a:srgbClr val="FFFFFF"/>
            </a:solidFill>
            <a:prstDash val="sysDot"/>
            <a:headEnd type="none" len="sm" w="sm"/>
            <a:tailEnd type="none" len="sm" w="sm"/>
          </a:ln>
        </p:spPr>
      </p:sp>
      <p:sp>
        <p:nvSpPr>
          <p:cNvPr name="Freeform 4" id="4"/>
          <p:cNvSpPr/>
          <p:nvPr/>
        </p:nvSpPr>
        <p:spPr>
          <a:xfrm flipH="false" flipV="false" rot="0">
            <a:off x="2482266" y="7531506"/>
            <a:ext cx="1242876" cy="1242876"/>
          </a:xfrm>
          <a:custGeom>
            <a:avLst/>
            <a:gdLst/>
            <a:ahLst/>
            <a:cxnLst/>
            <a:rect r="r" b="b" t="t" l="l"/>
            <a:pathLst>
              <a:path h="1242876" w="1242876">
                <a:moveTo>
                  <a:pt x="0" y="0"/>
                </a:moveTo>
                <a:lnTo>
                  <a:pt x="1242876" y="0"/>
                </a:lnTo>
                <a:lnTo>
                  <a:pt x="1242876" y="1242875"/>
                </a:lnTo>
                <a:lnTo>
                  <a:pt x="0" y="1242875"/>
                </a:lnTo>
                <a:lnTo>
                  <a:pt x="0" y="0"/>
                </a:lnTo>
                <a:close/>
              </a:path>
            </a:pathLst>
          </a:custGeom>
          <a:blipFill>
            <a:blip r:embed="rId3">
              <a:extLst>
                <a:ext uri="{96DAC541-7B7A-43D3-8B79-37D633B846F1}">
                  <asvg:svgBlip xmlns:asvg="http://schemas.microsoft.com/office/drawing/2016/SVG/main" r:embed="rId4"/>
                </a:ext>
              </a:extLst>
            </a:blip>
            <a:stretch>
              <a:fillRect l="-25606" t="-26363" r="-27121" b="-26363"/>
            </a:stretch>
          </a:blipFill>
        </p:spPr>
      </p:sp>
      <p:sp>
        <p:nvSpPr>
          <p:cNvPr name="Freeform 5" id="5"/>
          <p:cNvSpPr/>
          <p:nvPr/>
        </p:nvSpPr>
        <p:spPr>
          <a:xfrm flipH="false" flipV="false" rot="0">
            <a:off x="6509130" y="7531506"/>
            <a:ext cx="1242876" cy="1242876"/>
          </a:xfrm>
          <a:custGeom>
            <a:avLst/>
            <a:gdLst/>
            <a:ahLst/>
            <a:cxnLst/>
            <a:rect r="r" b="b" t="t" l="l"/>
            <a:pathLst>
              <a:path h="1242876" w="1242876">
                <a:moveTo>
                  <a:pt x="0" y="0"/>
                </a:moveTo>
                <a:lnTo>
                  <a:pt x="1242876" y="0"/>
                </a:lnTo>
                <a:lnTo>
                  <a:pt x="1242876" y="1242875"/>
                </a:lnTo>
                <a:lnTo>
                  <a:pt x="0" y="1242875"/>
                </a:lnTo>
                <a:lnTo>
                  <a:pt x="0" y="0"/>
                </a:lnTo>
                <a:close/>
              </a:path>
            </a:pathLst>
          </a:custGeom>
          <a:blipFill>
            <a:blip r:embed="rId3">
              <a:extLst>
                <a:ext uri="{96DAC541-7B7A-43D3-8B79-37D633B846F1}">
                  <asvg:svgBlip xmlns:asvg="http://schemas.microsoft.com/office/drawing/2016/SVG/main" r:embed="rId4"/>
                </a:ext>
              </a:extLst>
            </a:blip>
            <a:stretch>
              <a:fillRect l="-25606" t="-26363" r="-27121" b="-26363"/>
            </a:stretch>
          </a:blipFill>
        </p:spPr>
      </p:sp>
      <p:sp>
        <p:nvSpPr>
          <p:cNvPr name="Freeform 6" id="6"/>
          <p:cNvSpPr/>
          <p:nvPr/>
        </p:nvSpPr>
        <p:spPr>
          <a:xfrm flipH="false" flipV="false" rot="0">
            <a:off x="10535994" y="7531506"/>
            <a:ext cx="1242876" cy="1242876"/>
          </a:xfrm>
          <a:custGeom>
            <a:avLst/>
            <a:gdLst/>
            <a:ahLst/>
            <a:cxnLst/>
            <a:rect r="r" b="b" t="t" l="l"/>
            <a:pathLst>
              <a:path h="1242876" w="1242876">
                <a:moveTo>
                  <a:pt x="0" y="0"/>
                </a:moveTo>
                <a:lnTo>
                  <a:pt x="1242876" y="0"/>
                </a:lnTo>
                <a:lnTo>
                  <a:pt x="1242876" y="1242875"/>
                </a:lnTo>
                <a:lnTo>
                  <a:pt x="0" y="1242875"/>
                </a:lnTo>
                <a:lnTo>
                  <a:pt x="0" y="0"/>
                </a:lnTo>
                <a:close/>
              </a:path>
            </a:pathLst>
          </a:custGeom>
          <a:blipFill>
            <a:blip r:embed="rId3">
              <a:extLst>
                <a:ext uri="{96DAC541-7B7A-43D3-8B79-37D633B846F1}">
                  <asvg:svgBlip xmlns:asvg="http://schemas.microsoft.com/office/drawing/2016/SVG/main" r:embed="rId4"/>
                </a:ext>
              </a:extLst>
            </a:blip>
            <a:stretch>
              <a:fillRect l="-25606" t="-26363" r="-27121" b="-26363"/>
            </a:stretch>
          </a:blipFill>
        </p:spPr>
      </p:sp>
      <p:sp>
        <p:nvSpPr>
          <p:cNvPr name="Freeform 7" id="7"/>
          <p:cNvSpPr/>
          <p:nvPr/>
        </p:nvSpPr>
        <p:spPr>
          <a:xfrm flipH="false" flipV="false" rot="0">
            <a:off x="14562858" y="7531506"/>
            <a:ext cx="1242876" cy="1242876"/>
          </a:xfrm>
          <a:custGeom>
            <a:avLst/>
            <a:gdLst/>
            <a:ahLst/>
            <a:cxnLst/>
            <a:rect r="r" b="b" t="t" l="l"/>
            <a:pathLst>
              <a:path h="1242876" w="1242876">
                <a:moveTo>
                  <a:pt x="0" y="0"/>
                </a:moveTo>
                <a:lnTo>
                  <a:pt x="1242876" y="0"/>
                </a:lnTo>
                <a:lnTo>
                  <a:pt x="1242876" y="1242875"/>
                </a:lnTo>
                <a:lnTo>
                  <a:pt x="0" y="1242875"/>
                </a:lnTo>
                <a:lnTo>
                  <a:pt x="0" y="0"/>
                </a:lnTo>
                <a:close/>
              </a:path>
            </a:pathLst>
          </a:custGeom>
          <a:blipFill>
            <a:blip r:embed="rId3">
              <a:extLst>
                <a:ext uri="{96DAC541-7B7A-43D3-8B79-37D633B846F1}">
                  <asvg:svgBlip xmlns:asvg="http://schemas.microsoft.com/office/drawing/2016/SVG/main" r:embed="rId4"/>
                </a:ext>
              </a:extLst>
            </a:blip>
            <a:stretch>
              <a:fillRect l="-25606" t="-26363" r="-27121" b="-26363"/>
            </a:stretch>
          </a:blipFill>
        </p:spPr>
      </p:sp>
      <p:sp>
        <p:nvSpPr>
          <p:cNvPr name="Freeform 8" id="8"/>
          <p:cNvSpPr/>
          <p:nvPr/>
        </p:nvSpPr>
        <p:spPr>
          <a:xfrm flipH="false" flipV="false" rot="-3199660">
            <a:off x="12456766" y="-7128419"/>
            <a:ext cx="12294563" cy="12182794"/>
          </a:xfrm>
          <a:custGeom>
            <a:avLst/>
            <a:gdLst/>
            <a:ahLst/>
            <a:cxnLst/>
            <a:rect r="r" b="b" t="t" l="l"/>
            <a:pathLst>
              <a:path h="12182794" w="12294563">
                <a:moveTo>
                  <a:pt x="0" y="0"/>
                </a:moveTo>
                <a:lnTo>
                  <a:pt x="12294563" y="0"/>
                </a:lnTo>
                <a:lnTo>
                  <a:pt x="12294563" y="12182795"/>
                </a:lnTo>
                <a:lnTo>
                  <a:pt x="0" y="12182795"/>
                </a:lnTo>
                <a:lnTo>
                  <a:pt x="0" y="0"/>
                </a:lnTo>
                <a:close/>
              </a:path>
            </a:pathLst>
          </a:custGeom>
          <a:blipFill>
            <a:blip r:embed="rId5">
              <a:alphaModFix amt="58000"/>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6600575" y="2725469"/>
            <a:ext cx="5086849" cy="2060174"/>
          </a:xfrm>
          <a:custGeom>
            <a:avLst/>
            <a:gdLst/>
            <a:ahLst/>
            <a:cxnLst/>
            <a:rect r="r" b="b" t="t" l="l"/>
            <a:pathLst>
              <a:path h="2060174" w="5086849">
                <a:moveTo>
                  <a:pt x="0" y="0"/>
                </a:moveTo>
                <a:lnTo>
                  <a:pt x="5086850" y="0"/>
                </a:lnTo>
                <a:lnTo>
                  <a:pt x="5086850" y="2060174"/>
                </a:lnTo>
                <a:lnTo>
                  <a:pt x="0" y="2060174"/>
                </a:lnTo>
                <a:lnTo>
                  <a:pt x="0" y="0"/>
                </a:lnTo>
                <a:close/>
              </a:path>
            </a:pathLst>
          </a:custGeom>
          <a:blipFill>
            <a:blip r:embed="rId7"/>
            <a:stretch>
              <a:fillRect l="0" t="0" r="0" b="0"/>
            </a:stretch>
          </a:blipFill>
        </p:spPr>
      </p:sp>
      <p:sp>
        <p:nvSpPr>
          <p:cNvPr name="TextBox 10" id="10"/>
          <p:cNvSpPr txBox="true"/>
          <p:nvPr/>
        </p:nvSpPr>
        <p:spPr>
          <a:xfrm rot="0">
            <a:off x="1857267" y="6406572"/>
            <a:ext cx="2516435" cy="638175"/>
          </a:xfrm>
          <a:prstGeom prst="rect">
            <a:avLst/>
          </a:prstGeom>
        </p:spPr>
        <p:txBody>
          <a:bodyPr anchor="t" rtlCol="false" tIns="0" lIns="0" bIns="0" rIns="0">
            <a:spAutoFit/>
          </a:bodyPr>
          <a:lstStyle/>
          <a:p>
            <a:pPr algn="ctr" marL="0" indent="0" lvl="0">
              <a:lnSpc>
                <a:spcPts val="2520"/>
              </a:lnSpc>
            </a:pPr>
            <a:r>
              <a:rPr lang="en-US" sz="2100" spc="420">
                <a:solidFill>
                  <a:srgbClr val="FFFFFF"/>
                </a:solidFill>
                <a:latin typeface="Garet 1"/>
              </a:rPr>
              <a:t>EXPLORE EHR CAPABILITIES </a:t>
            </a:r>
          </a:p>
        </p:txBody>
      </p:sp>
      <p:sp>
        <p:nvSpPr>
          <p:cNvPr name="TextBox 11" id="11"/>
          <p:cNvSpPr txBox="true"/>
          <p:nvPr/>
        </p:nvSpPr>
        <p:spPr>
          <a:xfrm rot="0">
            <a:off x="1836496" y="5302434"/>
            <a:ext cx="2966607" cy="999363"/>
          </a:xfrm>
          <a:prstGeom prst="rect">
            <a:avLst/>
          </a:prstGeom>
        </p:spPr>
        <p:txBody>
          <a:bodyPr anchor="t" rtlCol="false" tIns="0" lIns="0" bIns="0" rIns="0">
            <a:spAutoFit/>
          </a:bodyPr>
          <a:lstStyle/>
          <a:p>
            <a:pPr algn="ctr" marL="0" indent="0" lvl="0">
              <a:lnSpc>
                <a:spcPts val="6816"/>
              </a:lnSpc>
            </a:pPr>
            <a:r>
              <a:rPr lang="en-US" sz="4800">
                <a:solidFill>
                  <a:srgbClr val="FFBD59"/>
                </a:solidFill>
                <a:latin typeface="Mont Bold"/>
              </a:rPr>
              <a:t>Explore </a:t>
            </a:r>
          </a:p>
        </p:txBody>
      </p:sp>
      <p:sp>
        <p:nvSpPr>
          <p:cNvPr name="TextBox 12" id="12"/>
          <p:cNvSpPr txBox="true"/>
          <p:nvPr/>
        </p:nvSpPr>
        <p:spPr>
          <a:xfrm rot="0">
            <a:off x="3319799" y="1360219"/>
            <a:ext cx="11648401" cy="1365250"/>
          </a:xfrm>
          <a:prstGeom prst="rect">
            <a:avLst/>
          </a:prstGeom>
        </p:spPr>
        <p:txBody>
          <a:bodyPr anchor="t" rtlCol="false" tIns="0" lIns="0" bIns="0" rIns="0">
            <a:spAutoFit/>
          </a:bodyPr>
          <a:lstStyle/>
          <a:p>
            <a:pPr algn="ctr" marL="0" indent="0" lvl="0">
              <a:lnSpc>
                <a:spcPts val="8000"/>
              </a:lnSpc>
            </a:pPr>
            <a:r>
              <a:rPr lang="en-US" sz="8000">
                <a:solidFill>
                  <a:srgbClr val="FFBD59"/>
                </a:solidFill>
                <a:latin typeface="Mont Heavy"/>
              </a:rPr>
              <a:t>Phases to Launch</a:t>
            </a:r>
          </a:p>
        </p:txBody>
      </p:sp>
      <p:sp>
        <p:nvSpPr>
          <p:cNvPr name="TextBox 13" id="13"/>
          <p:cNvSpPr txBox="true"/>
          <p:nvPr/>
        </p:nvSpPr>
        <p:spPr>
          <a:xfrm rot="0">
            <a:off x="5888177" y="6406572"/>
            <a:ext cx="3022875" cy="638175"/>
          </a:xfrm>
          <a:prstGeom prst="rect">
            <a:avLst/>
          </a:prstGeom>
        </p:spPr>
        <p:txBody>
          <a:bodyPr anchor="t" rtlCol="false" tIns="0" lIns="0" bIns="0" rIns="0">
            <a:spAutoFit/>
          </a:bodyPr>
          <a:lstStyle/>
          <a:p>
            <a:pPr algn="ctr" marL="0" indent="0" lvl="0">
              <a:lnSpc>
                <a:spcPts val="2520"/>
              </a:lnSpc>
            </a:pPr>
            <a:r>
              <a:rPr lang="en-US" sz="2100" spc="420">
                <a:solidFill>
                  <a:srgbClr val="FFFFFF"/>
                </a:solidFill>
                <a:latin typeface="Garet 1"/>
              </a:rPr>
              <a:t>PLAN THE NOTIFICATIONS</a:t>
            </a:r>
          </a:p>
        </p:txBody>
      </p:sp>
      <p:sp>
        <p:nvSpPr>
          <p:cNvPr name="TextBox 14" id="14"/>
          <p:cNvSpPr txBox="true"/>
          <p:nvPr/>
        </p:nvSpPr>
        <p:spPr>
          <a:xfrm rot="0">
            <a:off x="5693486" y="5302434"/>
            <a:ext cx="2966607" cy="999363"/>
          </a:xfrm>
          <a:prstGeom prst="rect">
            <a:avLst/>
          </a:prstGeom>
        </p:spPr>
        <p:txBody>
          <a:bodyPr anchor="t" rtlCol="false" tIns="0" lIns="0" bIns="0" rIns="0">
            <a:spAutoFit/>
          </a:bodyPr>
          <a:lstStyle/>
          <a:p>
            <a:pPr algn="ctr" marL="0" indent="0" lvl="0">
              <a:lnSpc>
                <a:spcPts val="6816"/>
              </a:lnSpc>
            </a:pPr>
            <a:r>
              <a:rPr lang="en-US" sz="4800">
                <a:solidFill>
                  <a:srgbClr val="FFBD59"/>
                </a:solidFill>
                <a:latin typeface="Mont Bold"/>
              </a:rPr>
              <a:t>Plan</a:t>
            </a:r>
          </a:p>
        </p:txBody>
      </p:sp>
      <p:sp>
        <p:nvSpPr>
          <p:cNvPr name="TextBox 15" id="15"/>
          <p:cNvSpPr txBox="true"/>
          <p:nvPr/>
        </p:nvSpPr>
        <p:spPr>
          <a:xfrm rot="0">
            <a:off x="9645994" y="6406572"/>
            <a:ext cx="3736975" cy="638175"/>
          </a:xfrm>
          <a:prstGeom prst="rect">
            <a:avLst/>
          </a:prstGeom>
        </p:spPr>
        <p:txBody>
          <a:bodyPr anchor="t" rtlCol="false" tIns="0" lIns="0" bIns="0" rIns="0">
            <a:spAutoFit/>
          </a:bodyPr>
          <a:lstStyle/>
          <a:p>
            <a:pPr algn="ctr" marL="0" indent="0" lvl="0">
              <a:lnSpc>
                <a:spcPts val="2520"/>
              </a:lnSpc>
            </a:pPr>
            <a:r>
              <a:rPr lang="en-US" sz="2100" spc="420">
                <a:solidFill>
                  <a:srgbClr val="FFFFFF"/>
                </a:solidFill>
                <a:latin typeface="Garet 1"/>
              </a:rPr>
              <a:t>INSTALL FHIR BOTS SOLUTION IN EHR</a:t>
            </a:r>
          </a:p>
        </p:txBody>
      </p:sp>
      <p:sp>
        <p:nvSpPr>
          <p:cNvPr name="TextBox 16" id="16"/>
          <p:cNvSpPr txBox="true"/>
          <p:nvPr/>
        </p:nvSpPr>
        <p:spPr>
          <a:xfrm rot="0">
            <a:off x="9545917" y="5302434"/>
            <a:ext cx="3837052" cy="999363"/>
          </a:xfrm>
          <a:prstGeom prst="rect">
            <a:avLst/>
          </a:prstGeom>
        </p:spPr>
        <p:txBody>
          <a:bodyPr anchor="t" rtlCol="false" tIns="0" lIns="0" bIns="0" rIns="0">
            <a:spAutoFit/>
          </a:bodyPr>
          <a:lstStyle/>
          <a:p>
            <a:pPr algn="ctr" marL="0" indent="0" lvl="0">
              <a:lnSpc>
                <a:spcPts val="6816"/>
              </a:lnSpc>
            </a:pPr>
            <a:r>
              <a:rPr lang="en-US" sz="4800">
                <a:solidFill>
                  <a:srgbClr val="FFBD59"/>
                </a:solidFill>
                <a:latin typeface="Mont Bold"/>
              </a:rPr>
              <a:t>Installation</a:t>
            </a:r>
          </a:p>
        </p:txBody>
      </p:sp>
      <p:sp>
        <p:nvSpPr>
          <p:cNvPr name="TextBox 17" id="17"/>
          <p:cNvSpPr txBox="true"/>
          <p:nvPr/>
        </p:nvSpPr>
        <p:spPr>
          <a:xfrm rot="0">
            <a:off x="13831121" y="6406572"/>
            <a:ext cx="4241498" cy="952500"/>
          </a:xfrm>
          <a:prstGeom prst="rect">
            <a:avLst/>
          </a:prstGeom>
        </p:spPr>
        <p:txBody>
          <a:bodyPr anchor="t" rtlCol="false" tIns="0" lIns="0" bIns="0" rIns="0">
            <a:spAutoFit/>
          </a:bodyPr>
          <a:lstStyle/>
          <a:p>
            <a:pPr marL="453390" indent="-226695" lvl="1">
              <a:lnSpc>
                <a:spcPts val="2520"/>
              </a:lnSpc>
              <a:buFont typeface="Arial"/>
              <a:buChar char="•"/>
            </a:pPr>
            <a:r>
              <a:rPr lang="en-US" sz="2100" spc="420">
                <a:solidFill>
                  <a:srgbClr val="FFFFFF"/>
                </a:solidFill>
                <a:latin typeface="Garet 1"/>
              </a:rPr>
              <a:t>SELECT GO LIVE DATE</a:t>
            </a:r>
          </a:p>
          <a:p>
            <a:pPr marL="453390" indent="-226695" lvl="1">
              <a:lnSpc>
                <a:spcPts val="2520"/>
              </a:lnSpc>
              <a:buFont typeface="Arial"/>
              <a:buChar char="•"/>
            </a:pPr>
            <a:r>
              <a:rPr lang="en-US" sz="2100" spc="420">
                <a:solidFill>
                  <a:srgbClr val="FFFFFF"/>
                </a:solidFill>
                <a:latin typeface="Garet 1"/>
              </a:rPr>
              <a:t>CONDUCT TRAINING</a:t>
            </a:r>
          </a:p>
        </p:txBody>
      </p:sp>
      <p:sp>
        <p:nvSpPr>
          <p:cNvPr name="TextBox 18" id="18"/>
          <p:cNvSpPr txBox="true"/>
          <p:nvPr/>
        </p:nvSpPr>
        <p:spPr>
          <a:xfrm rot="0">
            <a:off x="13608550" y="5302434"/>
            <a:ext cx="2966607" cy="999363"/>
          </a:xfrm>
          <a:prstGeom prst="rect">
            <a:avLst/>
          </a:prstGeom>
        </p:spPr>
        <p:txBody>
          <a:bodyPr anchor="t" rtlCol="false" tIns="0" lIns="0" bIns="0" rIns="0">
            <a:spAutoFit/>
          </a:bodyPr>
          <a:lstStyle/>
          <a:p>
            <a:pPr algn="ctr" marL="0" indent="0" lvl="0">
              <a:lnSpc>
                <a:spcPts val="6816"/>
              </a:lnSpc>
            </a:pPr>
            <a:r>
              <a:rPr lang="en-US" sz="4800">
                <a:solidFill>
                  <a:srgbClr val="FFBD59"/>
                </a:solidFill>
                <a:latin typeface="Mont Bold"/>
              </a:rPr>
              <a:t>Go Live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4628320" y="7577189"/>
            <a:ext cx="5261959" cy="5419621"/>
          </a:xfrm>
          <a:custGeom>
            <a:avLst/>
            <a:gdLst/>
            <a:ahLst/>
            <a:cxnLst/>
            <a:rect r="r" b="b" t="t" l="l"/>
            <a:pathLst>
              <a:path h="5419621" w="5261959">
                <a:moveTo>
                  <a:pt x="0" y="0"/>
                </a:moveTo>
                <a:lnTo>
                  <a:pt x="5261960" y="0"/>
                </a:lnTo>
                <a:lnTo>
                  <a:pt x="5261960" y="5419622"/>
                </a:lnTo>
                <a:lnTo>
                  <a:pt x="0" y="54196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02098" y="908197"/>
            <a:ext cx="12793142" cy="604520"/>
          </a:xfrm>
          <a:prstGeom prst="rect">
            <a:avLst/>
          </a:prstGeom>
        </p:spPr>
        <p:txBody>
          <a:bodyPr anchor="t" rtlCol="false" tIns="0" lIns="0" bIns="0" rIns="0">
            <a:spAutoFit/>
          </a:bodyPr>
          <a:lstStyle/>
          <a:p>
            <a:pPr>
              <a:lnSpc>
                <a:spcPts val="4480"/>
              </a:lnSpc>
            </a:pPr>
            <a:r>
              <a:rPr lang="en-US" sz="3200">
                <a:solidFill>
                  <a:srgbClr val="000000"/>
                </a:solidFill>
                <a:latin typeface="Avenir Bold"/>
              </a:rPr>
              <a:t>EHR Notifications Connectivity Integration Options</a:t>
            </a:r>
          </a:p>
        </p:txBody>
      </p:sp>
      <p:sp>
        <p:nvSpPr>
          <p:cNvPr name="TextBox 4" id="4"/>
          <p:cNvSpPr txBox="true"/>
          <p:nvPr/>
        </p:nvSpPr>
        <p:spPr>
          <a:xfrm rot="0">
            <a:off x="1028700" y="1741317"/>
            <a:ext cx="16230600" cy="1082675"/>
          </a:xfrm>
          <a:prstGeom prst="rect">
            <a:avLst/>
          </a:prstGeom>
        </p:spPr>
        <p:txBody>
          <a:bodyPr anchor="t" rtlCol="false" tIns="0" lIns="0" bIns="0" rIns="0">
            <a:spAutoFit/>
          </a:bodyPr>
          <a:lstStyle/>
          <a:p>
            <a:pPr>
              <a:lnSpc>
                <a:spcPts val="2799"/>
              </a:lnSpc>
            </a:pPr>
            <a:r>
              <a:rPr lang="en-US" sz="1999">
                <a:solidFill>
                  <a:srgbClr val="000000"/>
                </a:solidFill>
                <a:latin typeface="Avenir"/>
              </a:rPr>
              <a:t>Different EHRs will have different capabilities.  EHRs with Clinical Decision Support (CDS) Hooks allow cards to pop up in the EHR patient workflow while other EHRs rely on their Application Program Interface (API) functionality to display data in the EHR on a tab in the patient chart that may or may not pop up.   Both capabilities offer the ability for actionable data in the EHR workflow.</a:t>
            </a:r>
          </a:p>
        </p:txBody>
      </p:sp>
      <p:graphicFrame>
        <p:nvGraphicFramePr>
          <p:cNvPr name="Table 5" id="5"/>
          <p:cNvGraphicFramePr>
            <a:graphicFrameLocks noGrp="true"/>
          </p:cNvGraphicFramePr>
          <p:nvPr/>
        </p:nvGraphicFramePr>
        <p:xfrm>
          <a:off x="1028700" y="3128792"/>
          <a:ext cx="15563687" cy="6843622"/>
        </p:xfrm>
        <a:graphic>
          <a:graphicData uri="http://schemas.openxmlformats.org/drawingml/2006/table">
            <a:tbl>
              <a:tblPr/>
              <a:tblGrid>
                <a:gridCol w="4971727"/>
                <a:gridCol w="5433449"/>
                <a:gridCol w="5158511"/>
              </a:tblGrid>
              <a:tr h="1322779">
                <a:tc>
                  <a:txBody>
                    <a:bodyPr anchor="t" rtlCol="false"/>
                    <a:lstStyle/>
                    <a:p>
                      <a:pPr algn="ctr">
                        <a:lnSpc>
                          <a:spcPts val="2519"/>
                        </a:lnSpc>
                        <a:defRPr/>
                      </a:pPr>
                      <a:r>
                        <a:rPr lang="en-US" sz="1799">
                          <a:solidFill>
                            <a:srgbClr val="000000"/>
                          </a:solidFill>
                          <a:latin typeface="Poppins Bold"/>
                        </a:rPr>
                        <a:t>CDS Hooks (HL7)</a:t>
                      </a:r>
                      <a:endParaRPr lang="en-US" sz="1100"/>
                    </a:p>
                    <a:p>
                      <a:pPr algn="ctr">
                        <a:lnSpc>
                          <a:spcPts val="2519"/>
                        </a:lnSpc>
                      </a:pPr>
                      <a:r>
                        <a:rPr lang="en-US" sz="1799">
                          <a:solidFill>
                            <a:srgbClr val="000000"/>
                          </a:solidFill>
                          <a:latin typeface="Poppins Bold"/>
                        </a:rPr>
                        <a:t>Card (pop up) on Patient Chart</a:t>
                      </a:r>
                    </a:p>
                  </a:txBody>
                  <a:tcPr marL="114300" marR="114300" marT="114300" marB="114300"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E6E6E6"/>
                    </a:solidFill>
                  </a:tcPr>
                </a:tc>
                <a:tc>
                  <a:txBody>
                    <a:bodyPr anchor="t" rtlCol="false"/>
                    <a:lstStyle/>
                    <a:p>
                      <a:pPr algn="ctr">
                        <a:lnSpc>
                          <a:spcPts val="2519"/>
                        </a:lnSpc>
                        <a:defRPr/>
                      </a:pPr>
                      <a:r>
                        <a:rPr lang="en-US" sz="1799">
                          <a:solidFill>
                            <a:srgbClr val="000000"/>
                          </a:solidFill>
                          <a:latin typeface="Poppins Bold"/>
                        </a:rPr>
                        <a:t>EHR API</a:t>
                      </a:r>
                      <a:endParaRPr lang="en-US" sz="1100"/>
                    </a:p>
                    <a:p>
                      <a:pPr algn="ctr">
                        <a:lnSpc>
                          <a:spcPts val="2519"/>
                        </a:lnSpc>
                      </a:pPr>
                      <a:r>
                        <a:rPr lang="en-US" sz="1799">
                          <a:solidFill>
                            <a:srgbClr val="000000"/>
                          </a:solidFill>
                          <a:latin typeface="Poppins Bold"/>
                        </a:rPr>
                        <a:t>Tab or Pop Up on Patient Chart</a:t>
                      </a:r>
                    </a:p>
                  </a:txBody>
                  <a:tcPr marL="114300" marR="114300" marT="114300" marB="114300"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E6E6E6"/>
                    </a:solidFill>
                  </a:tcPr>
                </a:tc>
                <a:tc>
                  <a:txBody>
                    <a:bodyPr anchor="t" rtlCol="false"/>
                    <a:lstStyle/>
                    <a:p>
                      <a:pPr algn="ctr">
                        <a:lnSpc>
                          <a:spcPts val="2519"/>
                        </a:lnSpc>
                        <a:defRPr/>
                      </a:pPr>
                      <a:r>
                        <a:rPr lang="en-US" sz="1799">
                          <a:solidFill>
                            <a:srgbClr val="000000"/>
                          </a:solidFill>
                          <a:latin typeface="Poppins Bold"/>
                        </a:rPr>
                        <a:t>SMART on FHIR</a:t>
                      </a:r>
                      <a:endParaRPr lang="en-US" sz="1100"/>
                    </a:p>
                  </a:txBody>
                  <a:tcPr marL="114300" marR="114300" marT="114300" marB="114300" anchor="ctr">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solidFill>
                      <a:srgbClr val="E6E6E6"/>
                    </a:solidFill>
                  </a:tcPr>
                </a:tc>
              </a:tr>
              <a:tr h="5520843">
                <a:tc>
                  <a:txBody>
                    <a:bodyPr anchor="t" rtlCol="false"/>
                    <a:lstStyle/>
                    <a:p>
                      <a:pPr algn="l">
                        <a:lnSpc>
                          <a:spcPts val="2239"/>
                        </a:lnSpc>
                        <a:defRPr/>
                      </a:pPr>
                      <a:r>
                        <a:rPr lang="en-US" sz="1599">
                          <a:solidFill>
                            <a:srgbClr val="000000"/>
                          </a:solidFill>
                          <a:latin typeface="Avenir"/>
                        </a:rPr>
                        <a:t>Decision support in the form of cards may display as part of the provider workflow.  Cards may be informational or allow the user to accept or reject the prompted action.  </a:t>
                      </a:r>
                      <a:endParaRPr lang="en-US" sz="1100"/>
                    </a:p>
                    <a:p>
                      <a:pPr>
                        <a:lnSpc>
                          <a:spcPts val="2239"/>
                        </a:lnSpc>
                      </a:pPr>
                    </a:p>
                    <a:p>
                      <a:pPr>
                        <a:lnSpc>
                          <a:spcPts val="2239"/>
                        </a:lnSpc>
                      </a:pPr>
                      <a:r>
                        <a:rPr lang="en-US" sz="1599">
                          <a:solidFill>
                            <a:srgbClr val="000000"/>
                          </a:solidFill>
                          <a:latin typeface="Avenir"/>
                        </a:rPr>
                        <a:t>Cards or CDS Hooks may be customizable if installed as distinct products or the practice is identifiable by an id number. </a:t>
                      </a:r>
                    </a:p>
                    <a:p>
                      <a:pPr>
                        <a:lnSpc>
                          <a:spcPts val="2239"/>
                        </a:lnSpc>
                      </a:pPr>
                    </a:p>
                    <a:p>
                      <a:pPr>
                        <a:lnSpc>
                          <a:spcPts val="2239"/>
                        </a:lnSpc>
                      </a:pPr>
                      <a:r>
                        <a:rPr lang="en-US" sz="1599">
                          <a:solidFill>
                            <a:srgbClr val="000000"/>
                          </a:solidFill>
                          <a:latin typeface="Avenir"/>
                        </a:rPr>
                        <a:t>An event, such as the loading of a patient's chart triggers the CDS service logic to serve up a card or cards in the EHR workflow with actionable information for the provider team.</a:t>
                      </a:r>
                    </a:p>
                  </a:txBody>
                  <a:tcPr marL="114300" marR="114300" marT="114300" marB="1143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just">
                        <a:lnSpc>
                          <a:spcPts val="2239"/>
                        </a:lnSpc>
                        <a:defRPr/>
                      </a:pPr>
                      <a:r>
                        <a:rPr lang="en-US" sz="1599">
                          <a:solidFill>
                            <a:srgbClr val="000000"/>
                          </a:solidFill>
                          <a:latin typeface="Avenir"/>
                        </a:rPr>
                        <a:t>Proprietary EHR Application Program Interface (API) facilitates selected data elements to render on a tab on the patient chart. </a:t>
                      </a:r>
                      <a:endParaRPr lang="en-US" sz="1100"/>
                    </a:p>
                    <a:p>
                      <a:pPr algn="just">
                        <a:lnSpc>
                          <a:spcPts val="2239"/>
                        </a:lnSpc>
                      </a:pPr>
                    </a:p>
                    <a:p>
                      <a:pPr algn="just">
                        <a:lnSpc>
                          <a:spcPts val="2239"/>
                        </a:lnSpc>
                      </a:pPr>
                      <a:r>
                        <a:rPr lang="en-US" sz="1599">
                          <a:solidFill>
                            <a:srgbClr val="000000"/>
                          </a:solidFill>
                          <a:latin typeface="Avenir"/>
                        </a:rPr>
                        <a:t>If your EHR has an API then a tab on the patient chart in the EHR renders with the actionable data.  The EHR may have the option to popup the tab into the workflow.</a:t>
                      </a:r>
                    </a:p>
                    <a:p>
                      <a:pPr algn="just">
                        <a:lnSpc>
                          <a:spcPts val="2239"/>
                        </a:lnSpc>
                      </a:pPr>
                    </a:p>
                    <a:p>
                      <a:pPr algn="just">
                        <a:lnSpc>
                          <a:spcPts val="2239"/>
                        </a:lnSpc>
                      </a:pPr>
                      <a:r>
                        <a:rPr lang="en-US" sz="1599">
                          <a:solidFill>
                            <a:srgbClr val="000000"/>
                          </a:solidFill>
                          <a:latin typeface="Avenir"/>
                        </a:rPr>
                        <a:t>Depending on the EHR API without SMART on FHIR it may have either:</a:t>
                      </a:r>
                    </a:p>
                    <a:p>
                      <a:pPr algn="just">
                        <a:lnSpc>
                          <a:spcPts val="2239"/>
                        </a:lnSpc>
                      </a:pPr>
                    </a:p>
                    <a:p>
                      <a:pPr algn="just" marL="345438" indent="-172719" lvl="1">
                        <a:lnSpc>
                          <a:spcPts val="2239"/>
                        </a:lnSpc>
                        <a:buFont typeface="Arial"/>
                        <a:buChar char="•"/>
                      </a:pPr>
                      <a:r>
                        <a:rPr lang="en-US" sz="1599">
                          <a:solidFill>
                            <a:srgbClr val="000000"/>
                          </a:solidFill>
                          <a:latin typeface="Avenir"/>
                        </a:rPr>
                        <a:t>Read capabilities</a:t>
                      </a:r>
                    </a:p>
                    <a:p>
                      <a:pPr algn="just" marL="345438" indent="-172719" lvl="1">
                        <a:lnSpc>
                          <a:spcPts val="2239"/>
                        </a:lnSpc>
                        <a:buFont typeface="Arial"/>
                        <a:buChar char="•"/>
                      </a:pPr>
                      <a:r>
                        <a:rPr lang="en-US" sz="1599">
                          <a:solidFill>
                            <a:srgbClr val="000000"/>
                          </a:solidFill>
                          <a:latin typeface="Avenir"/>
                        </a:rPr>
                        <a:t>Read/Write capabilities</a:t>
                      </a:r>
                    </a:p>
                    <a:p>
                      <a:pPr algn="just">
                        <a:lnSpc>
                          <a:spcPts val="2239"/>
                        </a:lnSpc>
                      </a:pPr>
                    </a:p>
                    <a:p>
                      <a:pPr algn="just">
                        <a:lnSpc>
                          <a:spcPts val="2239"/>
                        </a:lnSpc>
                      </a:pPr>
                      <a:r>
                        <a:rPr lang="en-US" sz="1599">
                          <a:solidFill>
                            <a:srgbClr val="000000"/>
                          </a:solidFill>
                          <a:latin typeface="Avenir"/>
                        </a:rPr>
                        <a:t>Most EHR APIs only have the ability to read and not write.   Tabs can be customized as the Practice ID of the EHR is identifiable and is passed back to Health Endeavors in the API process.</a:t>
                      </a:r>
                    </a:p>
                  </a:txBody>
                  <a:tcPr marL="114300" marR="114300" marT="114300" marB="1143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c>
                  <a:txBody>
                    <a:bodyPr anchor="t" rtlCol="false"/>
                    <a:lstStyle/>
                    <a:p>
                      <a:pPr algn="just">
                        <a:lnSpc>
                          <a:spcPts val="2239"/>
                        </a:lnSpc>
                        <a:defRPr/>
                      </a:pPr>
                      <a:r>
                        <a:rPr lang="en-US" sz="1599">
                          <a:solidFill>
                            <a:srgbClr val="000000"/>
                          </a:solidFill>
                          <a:latin typeface="Avenir"/>
                        </a:rPr>
                        <a:t>SMART on FHIR capabilities means data has read or write. capabilities  SMART on FHIR defines a workflow that an application can use to securely request access to data, and then receive and use that data.</a:t>
                      </a:r>
                      <a:endParaRPr lang="en-US" sz="1100"/>
                    </a:p>
                    <a:p>
                      <a:pPr algn="just">
                        <a:lnSpc>
                          <a:spcPts val="2239"/>
                        </a:lnSpc>
                      </a:pPr>
                    </a:p>
                    <a:p>
                      <a:pPr algn="just">
                        <a:lnSpc>
                          <a:spcPts val="2239"/>
                        </a:lnSpc>
                      </a:pPr>
                      <a:r>
                        <a:rPr lang="en-US" sz="1599">
                          <a:solidFill>
                            <a:srgbClr val="000000"/>
                          </a:solidFill>
                          <a:latin typeface="Avenir"/>
                        </a:rPr>
                        <a:t>Read means the ability to pull or extract EHR data or claims data and display on the card.</a:t>
                      </a:r>
                    </a:p>
                    <a:p>
                      <a:pPr algn="just">
                        <a:lnSpc>
                          <a:spcPts val="2239"/>
                        </a:lnSpc>
                      </a:pPr>
                    </a:p>
                    <a:p>
                      <a:pPr algn="just">
                        <a:lnSpc>
                          <a:spcPts val="2239"/>
                        </a:lnSpc>
                      </a:pPr>
                      <a:r>
                        <a:rPr lang="en-US" sz="1599">
                          <a:solidFill>
                            <a:srgbClr val="000000"/>
                          </a:solidFill>
                          <a:latin typeface="Avenir"/>
                        </a:rPr>
                        <a:t>Write means the ability to push or import EHR data from the card to the EHR or another repository. </a:t>
                      </a:r>
                    </a:p>
                  </a:txBody>
                  <a:tcPr marL="114300" marR="114300" marT="114300" marB="114300" anchor="t">
                    <a:lnL cmpd="sng" algn="ctr" cap="flat" w="19050">
                      <a:solidFill>
                        <a:srgbClr val="FFFFFF"/>
                      </a:solidFill>
                      <a:prstDash val="solid"/>
                      <a:round/>
                      <a:headEnd type="none" w="med" len="med"/>
                      <a:tailEnd type="none" w="med" len="med"/>
                    </a:lnL>
                    <a:lnR cmpd="sng" algn="ctr" cap="flat" w="19050">
                      <a:solidFill>
                        <a:srgbClr val="FFFFFF"/>
                      </a:solidFill>
                      <a:prstDash val="solid"/>
                      <a:round/>
                      <a:headEnd type="none" w="med" len="med"/>
                      <a:tailEnd type="none" w="med" len="med"/>
                    </a:lnR>
                    <a:lnT cmpd="sng" algn="ctr" cap="flat" w="19050">
                      <a:solidFill>
                        <a:srgbClr val="FFFFFF"/>
                      </a:solidFill>
                      <a:prstDash val="solid"/>
                      <a:round/>
                      <a:headEnd type="none" w="med" len="med"/>
                      <a:tailEnd type="none" w="med" len="med"/>
                    </a:lnT>
                    <a:lnB cmpd="sng" algn="ctr" cap="flat" w="19050">
                      <a:solidFill>
                        <a:srgbClr val="FFFFFF"/>
                      </a:solidFill>
                      <a:prstDash val="solid"/>
                      <a:round/>
                      <a:headEnd type="none" w="med" len="med"/>
                      <a:tailEnd type="none" w="med" len="med"/>
                    </a:lnB>
                  </a:tcPr>
                </a:tc>
              </a:tr>
            </a:tbl>
          </a:graphicData>
        </a:graphic>
      </p:graphicFrame>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6026047"/>
            <a:ext cx="5281738" cy="3138162"/>
            <a:chOff x="0" y="0"/>
            <a:chExt cx="1391075" cy="826512"/>
          </a:xfrm>
        </p:grpSpPr>
        <p:sp>
          <p:nvSpPr>
            <p:cNvPr name="Freeform 3" id="3"/>
            <p:cNvSpPr/>
            <p:nvPr/>
          </p:nvSpPr>
          <p:spPr>
            <a:xfrm flipH="false" flipV="false" rot="0">
              <a:off x="0" y="0"/>
              <a:ext cx="1391075" cy="826512"/>
            </a:xfrm>
            <a:custGeom>
              <a:avLst/>
              <a:gdLst/>
              <a:ahLst/>
              <a:cxnLst/>
              <a:rect r="r" b="b" t="t" l="l"/>
              <a:pathLst>
                <a:path h="826512" w="1391075">
                  <a:moveTo>
                    <a:pt x="0" y="0"/>
                  </a:moveTo>
                  <a:lnTo>
                    <a:pt x="1391075" y="0"/>
                  </a:lnTo>
                  <a:lnTo>
                    <a:pt x="1391075" y="826512"/>
                  </a:lnTo>
                  <a:lnTo>
                    <a:pt x="0" y="826512"/>
                  </a:lnTo>
                  <a:close/>
                </a:path>
              </a:pathLst>
            </a:custGeom>
            <a:solidFill>
              <a:srgbClr val="4FCDCC"/>
            </a:solidFill>
          </p:spPr>
        </p:sp>
        <p:sp>
          <p:nvSpPr>
            <p:cNvPr name="TextBox 4" id="4"/>
            <p:cNvSpPr txBox="true"/>
            <p:nvPr/>
          </p:nvSpPr>
          <p:spPr>
            <a:xfrm>
              <a:off x="0" y="-76200"/>
              <a:ext cx="1391075" cy="902712"/>
            </a:xfrm>
            <a:prstGeom prst="rect">
              <a:avLst/>
            </a:prstGeom>
          </p:spPr>
          <p:txBody>
            <a:bodyPr anchor="ctr" rtlCol="false" tIns="50800" lIns="50800" bIns="50800" rIns="50800"/>
            <a:lstStyle/>
            <a:p>
              <a:pPr algn="ctr">
                <a:lnSpc>
                  <a:spcPts val="5599"/>
                </a:lnSpc>
              </a:pPr>
            </a:p>
          </p:txBody>
        </p:sp>
      </p:grpSp>
      <p:grpSp>
        <p:nvGrpSpPr>
          <p:cNvPr name="Group 5" id="5"/>
          <p:cNvGrpSpPr/>
          <p:nvPr/>
        </p:nvGrpSpPr>
        <p:grpSpPr>
          <a:xfrm rot="-10800000">
            <a:off x="3909698" y="8499438"/>
            <a:ext cx="644024" cy="617168"/>
            <a:chOff x="0" y="0"/>
            <a:chExt cx="6350000" cy="6339840"/>
          </a:xfrm>
        </p:grpSpPr>
        <p:sp>
          <p:nvSpPr>
            <p:cNvPr name="Freeform 6" id="6"/>
            <p:cNvSpPr/>
            <p:nvPr/>
          </p:nvSpPr>
          <p:spPr>
            <a:xfrm flipH="false" flipV="false" rot="0">
              <a:off x="0" y="0"/>
              <a:ext cx="6350000" cy="6339840"/>
            </a:xfrm>
            <a:custGeom>
              <a:avLst/>
              <a:gdLst/>
              <a:ahLst/>
              <a:cxnLst/>
              <a:rect r="r" b="b" t="t" l="l"/>
              <a:pathLst>
                <a:path h="6339840" w="6350000">
                  <a:moveTo>
                    <a:pt x="6350000" y="6339840"/>
                  </a:moveTo>
                  <a:lnTo>
                    <a:pt x="0" y="6339840"/>
                  </a:lnTo>
                  <a:lnTo>
                    <a:pt x="0" y="0"/>
                  </a:lnTo>
                  <a:close/>
                </a:path>
              </a:pathLst>
            </a:custGeom>
            <a:solidFill>
              <a:srgbClr val="18B6B4">
                <a:alpha val="49804"/>
              </a:srgbClr>
            </a:solidFill>
          </p:spPr>
        </p:sp>
      </p:grpSp>
      <p:grpSp>
        <p:nvGrpSpPr>
          <p:cNvPr name="Group 7" id="7"/>
          <p:cNvGrpSpPr/>
          <p:nvPr/>
        </p:nvGrpSpPr>
        <p:grpSpPr>
          <a:xfrm rot="0">
            <a:off x="6492344" y="5234779"/>
            <a:ext cx="5566611" cy="2948247"/>
            <a:chOff x="0" y="0"/>
            <a:chExt cx="1466103" cy="776493"/>
          </a:xfrm>
        </p:grpSpPr>
        <p:sp>
          <p:nvSpPr>
            <p:cNvPr name="Freeform 8" id="8"/>
            <p:cNvSpPr/>
            <p:nvPr/>
          </p:nvSpPr>
          <p:spPr>
            <a:xfrm flipH="false" flipV="false" rot="0">
              <a:off x="0" y="0"/>
              <a:ext cx="1466103" cy="776493"/>
            </a:xfrm>
            <a:custGeom>
              <a:avLst/>
              <a:gdLst/>
              <a:ahLst/>
              <a:cxnLst/>
              <a:rect r="r" b="b" t="t" l="l"/>
              <a:pathLst>
                <a:path h="776493" w="1466103">
                  <a:moveTo>
                    <a:pt x="0" y="0"/>
                  </a:moveTo>
                  <a:lnTo>
                    <a:pt x="1466103" y="0"/>
                  </a:lnTo>
                  <a:lnTo>
                    <a:pt x="1466103" y="776493"/>
                  </a:lnTo>
                  <a:lnTo>
                    <a:pt x="0" y="776493"/>
                  </a:lnTo>
                  <a:close/>
                </a:path>
              </a:pathLst>
            </a:custGeom>
            <a:solidFill>
              <a:srgbClr val="18B6B4"/>
            </a:solidFill>
          </p:spPr>
        </p:sp>
        <p:sp>
          <p:nvSpPr>
            <p:cNvPr name="TextBox 9" id="9"/>
            <p:cNvSpPr txBox="true"/>
            <p:nvPr/>
          </p:nvSpPr>
          <p:spPr>
            <a:xfrm>
              <a:off x="0" y="-76200"/>
              <a:ext cx="1466103" cy="852693"/>
            </a:xfrm>
            <a:prstGeom prst="rect">
              <a:avLst/>
            </a:prstGeom>
          </p:spPr>
          <p:txBody>
            <a:bodyPr anchor="ctr" rtlCol="false" tIns="50800" lIns="50800" bIns="50800" rIns="50800"/>
            <a:lstStyle/>
            <a:p>
              <a:pPr algn="ctr">
                <a:lnSpc>
                  <a:spcPts val="5599"/>
                </a:lnSpc>
              </a:pPr>
            </a:p>
          </p:txBody>
        </p:sp>
      </p:grpSp>
      <p:grpSp>
        <p:nvGrpSpPr>
          <p:cNvPr name="Group 10" id="10"/>
          <p:cNvGrpSpPr/>
          <p:nvPr/>
        </p:nvGrpSpPr>
        <p:grpSpPr>
          <a:xfrm rot="0">
            <a:off x="12365561" y="-79454"/>
            <a:ext cx="5125590" cy="2766364"/>
            <a:chOff x="0" y="0"/>
            <a:chExt cx="1330885" cy="718300"/>
          </a:xfrm>
        </p:grpSpPr>
        <p:sp>
          <p:nvSpPr>
            <p:cNvPr name="Freeform 11" id="11"/>
            <p:cNvSpPr/>
            <p:nvPr/>
          </p:nvSpPr>
          <p:spPr>
            <a:xfrm flipH="false" flipV="false" rot="0">
              <a:off x="0" y="0"/>
              <a:ext cx="1330885" cy="718300"/>
            </a:xfrm>
            <a:custGeom>
              <a:avLst/>
              <a:gdLst/>
              <a:ahLst/>
              <a:cxnLst/>
              <a:rect r="r" b="b" t="t" l="l"/>
              <a:pathLst>
                <a:path h="718300" w="1330885">
                  <a:moveTo>
                    <a:pt x="1330885" y="359150"/>
                  </a:moveTo>
                  <a:lnTo>
                    <a:pt x="924485" y="0"/>
                  </a:lnTo>
                  <a:lnTo>
                    <a:pt x="924485" y="203200"/>
                  </a:lnTo>
                  <a:lnTo>
                    <a:pt x="0" y="203200"/>
                  </a:lnTo>
                  <a:lnTo>
                    <a:pt x="0" y="515100"/>
                  </a:lnTo>
                  <a:lnTo>
                    <a:pt x="924485" y="515100"/>
                  </a:lnTo>
                  <a:lnTo>
                    <a:pt x="924485" y="718300"/>
                  </a:lnTo>
                  <a:lnTo>
                    <a:pt x="1330885" y="359150"/>
                  </a:lnTo>
                  <a:close/>
                </a:path>
              </a:pathLst>
            </a:custGeom>
            <a:solidFill>
              <a:srgbClr val="13538A"/>
            </a:solidFill>
          </p:spPr>
        </p:sp>
        <p:sp>
          <p:nvSpPr>
            <p:cNvPr name="TextBox 12" id="12"/>
            <p:cNvSpPr txBox="true"/>
            <p:nvPr/>
          </p:nvSpPr>
          <p:spPr>
            <a:xfrm>
              <a:off x="0" y="127000"/>
              <a:ext cx="1229285" cy="388100"/>
            </a:xfrm>
            <a:prstGeom prst="rect">
              <a:avLst/>
            </a:prstGeom>
          </p:spPr>
          <p:txBody>
            <a:bodyPr anchor="ctr" rtlCol="false" tIns="50800" lIns="50800" bIns="50800" rIns="50800"/>
            <a:lstStyle/>
            <a:p>
              <a:pPr algn="ctr">
                <a:lnSpc>
                  <a:spcPts val="5599"/>
                </a:lnSpc>
              </a:pPr>
            </a:p>
          </p:txBody>
        </p:sp>
      </p:grpSp>
      <p:sp>
        <p:nvSpPr>
          <p:cNvPr name="Freeform 13" id="13"/>
          <p:cNvSpPr/>
          <p:nvPr/>
        </p:nvSpPr>
        <p:spPr>
          <a:xfrm flipH="false" flipV="false" rot="0">
            <a:off x="918086" y="822666"/>
            <a:ext cx="4579513" cy="1864244"/>
          </a:xfrm>
          <a:custGeom>
            <a:avLst/>
            <a:gdLst/>
            <a:ahLst/>
            <a:cxnLst/>
            <a:rect r="r" b="b" t="t" l="l"/>
            <a:pathLst>
              <a:path h="1864244" w="4579513">
                <a:moveTo>
                  <a:pt x="0" y="0"/>
                </a:moveTo>
                <a:lnTo>
                  <a:pt x="4579513" y="0"/>
                </a:lnTo>
                <a:lnTo>
                  <a:pt x="4579513" y="1864244"/>
                </a:lnTo>
                <a:lnTo>
                  <a:pt x="0" y="1864244"/>
                </a:lnTo>
                <a:lnTo>
                  <a:pt x="0" y="0"/>
                </a:lnTo>
                <a:close/>
              </a:path>
            </a:pathLst>
          </a:custGeom>
          <a:blipFill>
            <a:blip r:embed="rId2"/>
            <a:stretch>
              <a:fillRect l="0" t="0" r="0" b="0"/>
            </a:stretch>
          </a:blipFill>
        </p:spPr>
      </p:sp>
      <p:sp>
        <p:nvSpPr>
          <p:cNvPr name="Freeform 14" id="14"/>
          <p:cNvSpPr/>
          <p:nvPr/>
        </p:nvSpPr>
        <p:spPr>
          <a:xfrm flipH="false" flipV="false" rot="0">
            <a:off x="1667987" y="6174597"/>
            <a:ext cx="4003165" cy="2841062"/>
          </a:xfrm>
          <a:custGeom>
            <a:avLst/>
            <a:gdLst/>
            <a:ahLst/>
            <a:cxnLst/>
            <a:rect r="r" b="b" t="t" l="l"/>
            <a:pathLst>
              <a:path h="2841062" w="4003165">
                <a:moveTo>
                  <a:pt x="0" y="0"/>
                </a:moveTo>
                <a:lnTo>
                  <a:pt x="4003165" y="0"/>
                </a:lnTo>
                <a:lnTo>
                  <a:pt x="4003165" y="2841062"/>
                </a:lnTo>
                <a:lnTo>
                  <a:pt x="0" y="2841062"/>
                </a:lnTo>
                <a:lnTo>
                  <a:pt x="0" y="0"/>
                </a:lnTo>
                <a:close/>
              </a:path>
            </a:pathLst>
          </a:custGeom>
          <a:blipFill>
            <a:blip r:embed="rId3"/>
            <a:stretch>
              <a:fillRect l="0" t="0" r="0" b="0"/>
            </a:stretch>
          </a:blipFill>
        </p:spPr>
      </p:sp>
      <p:sp>
        <p:nvSpPr>
          <p:cNvPr name="Freeform 15" id="15"/>
          <p:cNvSpPr/>
          <p:nvPr/>
        </p:nvSpPr>
        <p:spPr>
          <a:xfrm flipH="false" flipV="false" rot="0">
            <a:off x="6921155" y="5296205"/>
            <a:ext cx="4708989" cy="2825393"/>
          </a:xfrm>
          <a:custGeom>
            <a:avLst/>
            <a:gdLst/>
            <a:ahLst/>
            <a:cxnLst/>
            <a:rect r="r" b="b" t="t" l="l"/>
            <a:pathLst>
              <a:path h="2825393" w="4708989">
                <a:moveTo>
                  <a:pt x="0" y="0"/>
                </a:moveTo>
                <a:lnTo>
                  <a:pt x="4708989" y="0"/>
                </a:lnTo>
                <a:lnTo>
                  <a:pt x="4708989" y="2825394"/>
                </a:lnTo>
                <a:lnTo>
                  <a:pt x="0" y="2825394"/>
                </a:lnTo>
                <a:lnTo>
                  <a:pt x="0" y="0"/>
                </a:lnTo>
                <a:close/>
              </a:path>
            </a:pathLst>
          </a:custGeom>
          <a:blipFill>
            <a:blip r:embed="rId4"/>
            <a:stretch>
              <a:fillRect l="0" t="0" r="0" b="0"/>
            </a:stretch>
          </a:blipFill>
        </p:spPr>
      </p:sp>
      <p:sp>
        <p:nvSpPr>
          <p:cNvPr name="Freeform 16" id="16"/>
          <p:cNvSpPr/>
          <p:nvPr/>
        </p:nvSpPr>
        <p:spPr>
          <a:xfrm flipH="false" flipV="false" rot="0">
            <a:off x="12323714" y="2835546"/>
            <a:ext cx="5629156" cy="2307954"/>
          </a:xfrm>
          <a:custGeom>
            <a:avLst/>
            <a:gdLst/>
            <a:ahLst/>
            <a:cxnLst/>
            <a:rect r="r" b="b" t="t" l="l"/>
            <a:pathLst>
              <a:path h="2307954" w="5629156">
                <a:moveTo>
                  <a:pt x="0" y="0"/>
                </a:moveTo>
                <a:lnTo>
                  <a:pt x="5629156" y="0"/>
                </a:lnTo>
                <a:lnTo>
                  <a:pt x="5629156" y="2307954"/>
                </a:lnTo>
                <a:lnTo>
                  <a:pt x="0" y="2307954"/>
                </a:lnTo>
                <a:lnTo>
                  <a:pt x="0" y="0"/>
                </a:lnTo>
                <a:close/>
              </a:path>
            </a:pathLst>
          </a:custGeom>
          <a:blipFill>
            <a:blip r:embed="rId5"/>
            <a:stretch>
              <a:fillRect l="0" t="0" r="0" b="0"/>
            </a:stretch>
          </a:blipFill>
        </p:spPr>
      </p:sp>
      <p:sp>
        <p:nvSpPr>
          <p:cNvPr name="Freeform 17" id="17"/>
          <p:cNvSpPr/>
          <p:nvPr/>
        </p:nvSpPr>
        <p:spPr>
          <a:xfrm flipH="false" flipV="false" rot="0">
            <a:off x="12554573" y="5295900"/>
            <a:ext cx="5167437" cy="4288973"/>
          </a:xfrm>
          <a:custGeom>
            <a:avLst/>
            <a:gdLst/>
            <a:ahLst/>
            <a:cxnLst/>
            <a:rect r="r" b="b" t="t" l="l"/>
            <a:pathLst>
              <a:path h="4288973" w="5167437">
                <a:moveTo>
                  <a:pt x="0" y="0"/>
                </a:moveTo>
                <a:lnTo>
                  <a:pt x="5167437" y="0"/>
                </a:lnTo>
                <a:lnTo>
                  <a:pt x="5167437" y="4288973"/>
                </a:lnTo>
                <a:lnTo>
                  <a:pt x="0" y="4288973"/>
                </a:lnTo>
                <a:lnTo>
                  <a:pt x="0" y="0"/>
                </a:lnTo>
                <a:close/>
              </a:path>
            </a:pathLst>
          </a:custGeom>
          <a:blipFill>
            <a:blip r:embed="rId6"/>
            <a:stretch>
              <a:fillRect l="0" t="0" r="0" b="0"/>
            </a:stretch>
          </a:blipFill>
        </p:spPr>
      </p:sp>
      <p:sp>
        <p:nvSpPr>
          <p:cNvPr name="TextBox 18" id="18"/>
          <p:cNvSpPr txBox="true"/>
          <p:nvPr/>
        </p:nvSpPr>
        <p:spPr>
          <a:xfrm rot="0">
            <a:off x="1028700" y="5618898"/>
            <a:ext cx="5281738" cy="365760"/>
          </a:xfrm>
          <a:prstGeom prst="rect">
            <a:avLst/>
          </a:prstGeom>
        </p:spPr>
        <p:txBody>
          <a:bodyPr anchor="t" rtlCol="false" tIns="0" lIns="0" bIns="0" rIns="0">
            <a:spAutoFit/>
          </a:bodyPr>
          <a:lstStyle/>
          <a:p>
            <a:pPr algn="ctr" marL="0" indent="0" lvl="0">
              <a:lnSpc>
                <a:spcPts val="2940"/>
              </a:lnSpc>
            </a:pPr>
            <a:r>
              <a:rPr lang="en-US" sz="2100" spc="63">
                <a:solidFill>
                  <a:srgbClr val="191919"/>
                </a:solidFill>
                <a:latin typeface="Aileron"/>
              </a:rPr>
              <a:t>EHR User Searches for Patient</a:t>
            </a:r>
          </a:p>
        </p:txBody>
      </p:sp>
      <p:sp>
        <p:nvSpPr>
          <p:cNvPr name="TextBox 19" id="19"/>
          <p:cNvSpPr txBox="true"/>
          <p:nvPr/>
        </p:nvSpPr>
        <p:spPr>
          <a:xfrm rot="0">
            <a:off x="6907962" y="4371115"/>
            <a:ext cx="4472075" cy="737235"/>
          </a:xfrm>
          <a:prstGeom prst="rect">
            <a:avLst/>
          </a:prstGeom>
        </p:spPr>
        <p:txBody>
          <a:bodyPr anchor="t" rtlCol="false" tIns="0" lIns="0" bIns="0" rIns="0">
            <a:spAutoFit/>
          </a:bodyPr>
          <a:lstStyle/>
          <a:p>
            <a:pPr algn="ctr" marL="0" indent="0" lvl="0">
              <a:lnSpc>
                <a:spcPts val="2940"/>
              </a:lnSpc>
            </a:pPr>
            <a:r>
              <a:rPr lang="en-US" sz="2100" spc="63">
                <a:solidFill>
                  <a:srgbClr val="191919"/>
                </a:solidFill>
                <a:latin typeface="Aileron"/>
              </a:rPr>
              <a:t>EHR Connects to FHIR BOTS Application to locate patient </a:t>
            </a:r>
          </a:p>
        </p:txBody>
      </p:sp>
      <p:sp>
        <p:nvSpPr>
          <p:cNvPr name="TextBox 20" id="20"/>
          <p:cNvSpPr txBox="true"/>
          <p:nvPr/>
        </p:nvSpPr>
        <p:spPr>
          <a:xfrm rot="0">
            <a:off x="12475338" y="775041"/>
            <a:ext cx="4783962" cy="1200150"/>
          </a:xfrm>
          <a:prstGeom prst="rect">
            <a:avLst/>
          </a:prstGeom>
        </p:spPr>
        <p:txBody>
          <a:bodyPr anchor="t" rtlCol="false" tIns="0" lIns="0" bIns="0" rIns="0">
            <a:spAutoFit/>
          </a:bodyPr>
          <a:lstStyle/>
          <a:p>
            <a:pPr algn="ctr">
              <a:lnSpc>
                <a:spcPts val="3359"/>
              </a:lnSpc>
            </a:pPr>
            <a:r>
              <a:rPr lang="en-US" sz="2400" spc="72">
                <a:solidFill>
                  <a:srgbClr val="FFFFFF"/>
                </a:solidFill>
                <a:latin typeface="Aileron"/>
              </a:rPr>
              <a:t>Customizable Card or </a:t>
            </a:r>
          </a:p>
          <a:p>
            <a:pPr algn="ctr">
              <a:lnSpc>
                <a:spcPts val="3359"/>
              </a:lnSpc>
            </a:pPr>
            <a:r>
              <a:rPr lang="en-US" sz="2400" spc="72">
                <a:solidFill>
                  <a:srgbClr val="FFFFFF"/>
                </a:solidFill>
                <a:latin typeface="Aileron"/>
              </a:rPr>
              <a:t>Tab Generates</a:t>
            </a:r>
          </a:p>
          <a:p>
            <a:pPr algn="ctr" marL="0" indent="0" lvl="0">
              <a:lnSpc>
                <a:spcPts val="2940"/>
              </a:lnSpc>
            </a:pPr>
          </a:p>
        </p:txBody>
      </p:sp>
      <p:sp>
        <p:nvSpPr>
          <p:cNvPr name="Freeform 21" id="21"/>
          <p:cNvSpPr/>
          <p:nvPr/>
        </p:nvSpPr>
        <p:spPr>
          <a:xfrm flipH="false" flipV="false" rot="0">
            <a:off x="1322289" y="3058931"/>
            <a:ext cx="4348863" cy="2417092"/>
          </a:xfrm>
          <a:custGeom>
            <a:avLst/>
            <a:gdLst/>
            <a:ahLst/>
            <a:cxnLst/>
            <a:rect r="r" b="b" t="t" l="l"/>
            <a:pathLst>
              <a:path h="2417092" w="4348863">
                <a:moveTo>
                  <a:pt x="0" y="0"/>
                </a:moveTo>
                <a:lnTo>
                  <a:pt x="4348863" y="0"/>
                </a:lnTo>
                <a:lnTo>
                  <a:pt x="4348863" y="2417092"/>
                </a:lnTo>
                <a:lnTo>
                  <a:pt x="0" y="2417092"/>
                </a:lnTo>
                <a:lnTo>
                  <a:pt x="0" y="0"/>
                </a:lnTo>
                <a:close/>
              </a:path>
            </a:pathLst>
          </a:custGeom>
          <a:blipFill>
            <a:blip r:embed="rId7"/>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DAFyQ5itogo</dc:identifier>
  <dcterms:modified xsi:type="dcterms:W3CDTF">2011-08-01T06:04:30Z</dcterms:modified>
  <cp:revision>1</cp:revision>
  <dc:title>FHIR BOTS FINAL DEMO</dc:title>
</cp:coreProperties>
</file>